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323" r:id="rId3"/>
    <p:sldId id="258" r:id="rId4"/>
    <p:sldId id="259" r:id="rId5"/>
    <p:sldId id="310" r:id="rId6"/>
    <p:sldId id="304" r:id="rId7"/>
    <p:sldId id="335" r:id="rId8"/>
    <p:sldId id="303" r:id="rId9"/>
    <p:sldId id="312" r:id="rId10"/>
    <p:sldId id="305" r:id="rId11"/>
    <p:sldId id="313" r:id="rId12"/>
    <p:sldId id="306" r:id="rId13"/>
    <p:sldId id="326" r:id="rId14"/>
    <p:sldId id="327" r:id="rId15"/>
    <p:sldId id="328" r:id="rId16"/>
    <p:sldId id="329" r:id="rId17"/>
    <p:sldId id="330" r:id="rId18"/>
    <p:sldId id="331" r:id="rId19"/>
    <p:sldId id="333" r:id="rId20"/>
    <p:sldId id="337" r:id="rId21"/>
    <p:sldId id="339" r:id="rId22"/>
    <p:sldId id="307" r:id="rId23"/>
    <p:sldId id="314" r:id="rId24"/>
    <p:sldId id="315" r:id="rId25"/>
    <p:sldId id="318" r:id="rId26"/>
    <p:sldId id="316" r:id="rId27"/>
    <p:sldId id="320" r:id="rId28"/>
    <p:sldId id="321" r:id="rId29"/>
    <p:sldId id="340" r:id="rId30"/>
    <p:sldId id="322" r:id="rId31"/>
    <p:sldId id="308" r:id="rId32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F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7A384-1E07-41BC-8A6A-3158303E7601}">
  <a:tblStyle styleId="{7E67A384-1E07-41BC-8A6A-3158303E76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8A0AFEE-607C-4400-A03C-51209B57142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58" autoAdjust="0"/>
  </p:normalViewPr>
  <p:slideViewPr>
    <p:cSldViewPr snapToGrid="0">
      <p:cViewPr varScale="1">
        <p:scale>
          <a:sx n="67" d="100"/>
          <a:sy n="67" d="100"/>
        </p:scale>
        <p:origin x="6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734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1081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5215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2389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959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426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2545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439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998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80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439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660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793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0013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748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725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747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701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5762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7467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498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8472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012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490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622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461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41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130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88;p13"/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5213684" y="4172600"/>
            <a:ext cx="176463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2019 . </a:t>
            </a:r>
            <a:r>
              <a:rPr lang="en-US" sz="1300" dirty="0">
                <a:solidFill>
                  <a:schemeClr val="dk1"/>
                </a:solidFill>
              </a:rPr>
              <a:t>06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 </a:t>
            </a:r>
            <a:r>
              <a:rPr lang="en-US" sz="1300" dirty="0">
                <a:solidFill>
                  <a:schemeClr val="dk1"/>
                </a:solidFill>
              </a:rPr>
              <a:t>10.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9289753" y="5308220"/>
            <a:ext cx="247375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</a:rPr>
              <a:t>이은진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1868750" y="1876096"/>
            <a:ext cx="8454501" cy="967666"/>
          </a:xfrm>
          <a:prstGeom prst="roundRect">
            <a:avLst>
              <a:gd name="adj" fmla="val 16667"/>
            </a:avLst>
          </a:prstGeom>
          <a:solidFill>
            <a:srgbClr val="23632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000"/>
            </a:pPr>
            <a:r>
              <a:rPr lang="en-US" sz="2800" b="1" dirty="0">
                <a:solidFill>
                  <a:schemeClr val="bg1"/>
                </a:solidFill>
              </a:rPr>
              <a:t>Multivariate Analysis Final Project</a:t>
            </a:r>
            <a:endParaRPr sz="2800" b="1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711027" y="3449418"/>
            <a:ext cx="4769947" cy="40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sz="1600" dirty="0"/>
              <a:t>I-k-means−+: An iterative clustering algorithm based on an enhanced version of the </a:t>
            </a:r>
            <a:r>
              <a:rPr lang="en-US" altLang="ko-KR" sz="1600" i="1" dirty="0"/>
              <a:t>k</a:t>
            </a:r>
            <a:r>
              <a:rPr lang="en-US" altLang="ko-KR" sz="1600" dirty="0"/>
              <a:t>-means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2. Recent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works for the k-means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2;p16">
            <a:extLst>
              <a:ext uri="{FF2B5EF4-FFF2-40B4-BE49-F238E27FC236}">
                <a16:creationId xmlns:a16="http://schemas.microsoft.com/office/drawing/2014/main" id="{7AD62ABC-927C-4EF2-AA34-01839DC6C092}"/>
              </a:ext>
            </a:extLst>
          </p:cNvPr>
          <p:cNvSpPr txBox="1"/>
          <p:nvPr/>
        </p:nvSpPr>
        <p:spPr>
          <a:xfrm>
            <a:off x="737572" y="1420959"/>
            <a:ext cx="10718496" cy="352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sz="1800" b="1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</a:t>
            </a:r>
            <a:r>
              <a:rPr lang="en-US" sz="1800" b="1" i="0" strike="noStrike" cap="none" dirty="0">
                <a:solidFill>
                  <a:schemeClr val="dk1"/>
                </a:solidFill>
                <a:ea typeface="Cambria Math" panose="02040503050406030204" pitchFamily="18" charset="0"/>
                <a:sym typeface="Arial"/>
              </a:rPr>
              <a:t>k</a:t>
            </a:r>
            <a:r>
              <a:rPr lang="en-US" sz="1800" b="1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-means is too sensitive to initial centers, many research works try to propose an effective method to initialize centers of the k-means.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to minimize the maximum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intercluster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A new initialization technique for generalized Lloyd iteration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method for initializing the k-means clustering algorithm using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-trees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K-means++: the advantages of careful seeding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deterministic method for initializing k-means clustering(PCA-part)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The global k-means clustering algorithm(GKM)</a:t>
            </a:r>
          </a:p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MinMax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k-me</a:t>
            </a:r>
            <a:r>
              <a:rPr lang="en-US" sz="1800" dirty="0">
                <a:solidFill>
                  <a:schemeClr val="dk1"/>
                </a:solidFill>
              </a:rPr>
              <a:t>ans clustering algorithm</a:t>
            </a:r>
            <a:endParaRPr lang="en-US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algn="just">
              <a:lnSpc>
                <a:spcPct val="115000"/>
              </a:lnSpc>
              <a:buClr>
                <a:schemeClr val="dk1"/>
              </a:buClr>
              <a:buSzPts val="2000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91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F2393-6138-45EE-9D3D-7143682F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49" y="1171876"/>
            <a:ext cx="9596755" cy="4053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D0832D78-8AB4-473F-9652-5D2744C6E8AF}"/>
                  </a:ext>
                </a:extLst>
              </p:cNvPr>
              <p:cNvSpPr txBox="1"/>
              <p:nvPr/>
            </p:nvSpPr>
            <p:spPr>
              <a:xfrm>
                <a:off x="736752" y="5375646"/>
                <a:ext cx="10718496" cy="7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marR="0" lvl="0" indent="-3429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800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The minus-plus can be done by changing the location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𝐶</m:t>
                        </m:r>
                      </m:e>
                      <m:sub>
                        <m:r>
                          <a:rPr lang="en-US" sz="180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as same as a random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applying the k-means. </a:t>
                </a:r>
                <a:endParaRPr lang="en-US" sz="18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D0832D78-8AB4-473F-9652-5D2744C6E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52" y="5375646"/>
                <a:ext cx="10718496" cy="772500"/>
              </a:xfrm>
              <a:prstGeom prst="rect">
                <a:avLst/>
              </a:prstGeom>
              <a:blipFill>
                <a:blip r:embed="rId5"/>
                <a:stretch>
                  <a:fillRect t="-1575" r="-455" b="-6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45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94DDB8-3C36-4A00-AE55-A8EB2A5D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382587"/>
            <a:ext cx="5206006" cy="473113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ABC35E5-D801-409C-9D73-96F240474FF6}"/>
                  </a:ext>
                </a:extLst>
              </p:cNvPr>
              <p:cNvSpPr/>
              <p:nvPr/>
            </p:nvSpPr>
            <p:spPr>
              <a:xfrm>
                <a:off x="5852160" y="2390996"/>
                <a:ext cx="6096000" cy="25674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u="sng" dirty="0">
                    <a:solidFill>
                      <a:schemeClr val="tx1"/>
                    </a:solidFill>
                  </a:rPr>
                  <a:t>However, there are two main challenges: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1. How we can </a:t>
                </a:r>
                <a:r>
                  <a:rPr lang="en-US" altLang="ko-KR" sz="1800" b="1" dirty="0">
                    <a:solidFill>
                      <a:srgbClr val="FE7F00"/>
                    </a:solidFill>
                  </a:rPr>
                  <a:t>find a suitable pair of clusters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,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(Considering all pairs too much time-consuming)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2. How we can </a:t>
                </a:r>
                <a:r>
                  <a:rPr lang="en-US" altLang="ko-KR" sz="1800" b="1" dirty="0">
                    <a:solidFill>
                      <a:srgbClr val="FE7F00"/>
                    </a:solidFill>
                  </a:rPr>
                  <a:t>accelerate re-clustering process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where only a solution is needed to be re-clustered. 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ABC35E5-D801-409C-9D73-96F240474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0" y="2390996"/>
                <a:ext cx="6096000" cy="2567498"/>
              </a:xfrm>
              <a:prstGeom prst="rect">
                <a:avLst/>
              </a:prstGeom>
              <a:blipFill>
                <a:blip r:embed="rId5"/>
                <a:stretch>
                  <a:fillRect l="-800" b="-3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CDEA64-A3C1-4818-AA78-39B499591F48}"/>
              </a:ext>
            </a:extLst>
          </p:cNvPr>
          <p:cNvGrpSpPr/>
          <p:nvPr/>
        </p:nvGrpSpPr>
        <p:grpSpPr>
          <a:xfrm flipH="1">
            <a:off x="4045424" y="2624089"/>
            <a:ext cx="243112" cy="731741"/>
            <a:chOff x="2216396" y="1023983"/>
            <a:chExt cx="162000" cy="48760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B291826-06B7-47B1-963F-F70C2911F8C3}"/>
                </a:ext>
              </a:extLst>
            </p:cNvPr>
            <p:cNvSpPr/>
            <p:nvPr/>
          </p:nvSpPr>
          <p:spPr>
            <a:xfrm>
              <a:off x="2216396" y="1023983"/>
              <a:ext cx="162000" cy="16200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BE948FE-648D-464E-AE26-0FB896ADC24C}"/>
                </a:ext>
              </a:extLst>
            </p:cNvPr>
            <p:cNvSpPr/>
            <p:nvPr/>
          </p:nvSpPr>
          <p:spPr>
            <a:xfrm>
              <a:off x="2216396" y="1349588"/>
              <a:ext cx="162000" cy="16200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1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56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EAD14C0D-62B6-4AEA-B31D-683DD8ED5AE1}"/>
                  </a:ext>
                </a:extLst>
              </p:cNvPr>
              <p:cNvSpPr txBox="1"/>
              <p:nvPr/>
            </p:nvSpPr>
            <p:spPr>
              <a:xfrm>
                <a:off x="736752" y="1370574"/>
                <a:ext cx="10718496" cy="1555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marR="0" lvl="0" indent="-3429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800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Suitable pairs of clusters should be detected before applying minus-plus phase (b/c time-consuming).</a:t>
                </a:r>
              </a:p>
              <a:p>
                <a:pPr marL="444500" lvl="0" indent="-34290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800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 s</a:t>
                </a:r>
                <a:r>
                  <a:rPr lang="en-US" sz="1800" dirty="0">
                    <a:solidFill>
                      <a:schemeClr val="dk1"/>
                    </a:solidFill>
                  </a:rPr>
                  <a:t>hould be determined or estimated what is added to SSEDM by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(the cost of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 and what is taken from SSEDM by dividing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(the gain of dividing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).</a:t>
                </a: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EAD14C0D-62B6-4AEA-B31D-683DD8ED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52" y="1370574"/>
                <a:ext cx="10718496" cy="1555506"/>
              </a:xfrm>
              <a:prstGeom prst="rect">
                <a:avLst/>
              </a:prstGeom>
              <a:blipFill>
                <a:blip r:embed="rId3"/>
                <a:stretch>
                  <a:fillRect t="-1569" r="-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5BED8495-3616-409B-B2DC-334588A3B203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3.1 Detecting suitable pairs</a:t>
            </a:r>
            <a:endParaRPr sz="2200" i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32;p16">
                <a:extLst>
                  <a:ext uri="{FF2B5EF4-FFF2-40B4-BE49-F238E27FC236}">
                    <a16:creationId xmlns:a16="http://schemas.microsoft.com/office/drawing/2014/main" id="{26F885ED-2A71-48CE-85CC-D957B82E3D5D}"/>
                  </a:ext>
                </a:extLst>
              </p:cNvPr>
              <p:cNvSpPr txBox="1"/>
              <p:nvPr/>
            </p:nvSpPr>
            <p:spPr>
              <a:xfrm>
                <a:off x="831785" y="3165297"/>
                <a:ext cx="10528431" cy="2567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sz="1800" b="1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Definition 1.</a:t>
                </a:r>
                <a:r>
                  <a:rPr lang="en-US" sz="1800" dirty="0">
                    <a:solidFill>
                      <a:schemeClr val="dk1"/>
                    </a:solidFill>
                  </a:rPr>
                  <a:t> For a solution S, the cost of removing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,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, is what is added to the SSEDM(S),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is removed from S.</a:t>
                </a:r>
              </a:p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𝐶𝑜𝑠𝑡</m:t>
                      </m:r>
                      <m:d>
                        <m:dPr>
                          <m:ctrlP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𝑑𝑖𝑠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ko-KR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8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  where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is the second nearest center of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Google Shape;132;p16">
                <a:extLst>
                  <a:ext uri="{FF2B5EF4-FFF2-40B4-BE49-F238E27FC236}">
                    <a16:creationId xmlns:a16="http://schemas.microsoft.com/office/drawing/2014/main" id="{26F885ED-2A71-48CE-85CC-D957B82E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5" y="3165297"/>
                <a:ext cx="10528431" cy="2567991"/>
              </a:xfrm>
              <a:prstGeom prst="rect">
                <a:avLst/>
              </a:prstGeom>
              <a:blipFill>
                <a:blip r:embed="rId4"/>
                <a:stretch>
                  <a:fillRect t="-2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98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32;p16">
                <a:extLst>
                  <a:ext uri="{FF2B5EF4-FFF2-40B4-BE49-F238E27FC236}">
                    <a16:creationId xmlns:a16="http://schemas.microsoft.com/office/drawing/2014/main" id="{DAFA25FC-4091-4F59-B6C9-A964E5BEE407}"/>
                  </a:ext>
                </a:extLst>
              </p:cNvPr>
              <p:cNvSpPr txBox="1"/>
              <p:nvPr/>
            </p:nvSpPr>
            <p:spPr>
              <a:xfrm>
                <a:off x="831710" y="1490049"/>
                <a:ext cx="10528431" cy="18752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sz="1800" b="1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Definition 2.</a:t>
                </a:r>
                <a:r>
                  <a:rPr lang="en-US" sz="180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For a solution S, the gain of dividing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,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Gain</m:t>
                    </m:r>
                    <m:r>
                      <a:rPr lang="en-US" altLang="ko-KR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, is what value is decreased from the SSEDM(S) by dividing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from S to two clusters.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𝐺𝑎𝑖𝑛</m:t>
                      </m:r>
                      <m:d>
                        <m:dPr>
                          <m:ctrlP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ko-KR" sz="1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  </a:t>
                </a: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1" name="Google Shape;132;p16">
                <a:extLst>
                  <a:ext uri="{FF2B5EF4-FFF2-40B4-BE49-F238E27FC236}">
                    <a16:creationId xmlns:a16="http://schemas.microsoft.com/office/drawing/2014/main" id="{DAFA25FC-4091-4F59-B6C9-A964E5BEE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10" y="1490049"/>
                <a:ext cx="10528431" cy="1875268"/>
              </a:xfrm>
              <a:prstGeom prst="rect">
                <a:avLst/>
              </a:prstGeom>
              <a:blipFill>
                <a:blip r:embed="rId3"/>
                <a:stretch>
                  <a:fillRect t="-6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32;p16">
                <a:extLst>
                  <a:ext uri="{FF2B5EF4-FFF2-40B4-BE49-F238E27FC236}">
                    <a16:creationId xmlns:a16="http://schemas.microsoft.com/office/drawing/2014/main" id="{C06B65AA-0233-4153-AF03-0E7144B57B31}"/>
                  </a:ext>
                </a:extLst>
              </p:cNvPr>
              <p:cNvSpPr txBox="1"/>
              <p:nvPr/>
            </p:nvSpPr>
            <p:spPr>
              <a:xfrm>
                <a:off x="736677" y="3442606"/>
                <a:ext cx="10718496" cy="1555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lvl="0" indent="-34290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800" i="0" strike="noStrike" cap="none" dirty="0">
                    <a:solidFill>
                      <a:schemeClr val="dk1"/>
                    </a:solidFill>
                    <a:sym typeface="Arial"/>
                  </a:rPr>
                  <a:t>The current value of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𝑆𝑆𝐸𝐷𝑀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 is available, but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𝑆𝑆𝐸𝐷𝑀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𝑆𝑆𝐸𝐷𝑀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 are not available, so </a:t>
                </a:r>
                <a:r>
                  <a:rPr lang="en-US" sz="1800" b="1" i="0" u="none" strike="noStrike" cap="none" dirty="0">
                    <a:solidFill>
                      <a:srgbClr val="FE7F00"/>
                    </a:solidFill>
                    <a:sym typeface="Arial"/>
                  </a:rPr>
                  <a:t>need to be estimated </a:t>
                </a:r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of these values.</a:t>
                </a:r>
                <a:endParaRPr sz="180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3" name="Google Shape;132;p16">
                <a:extLst>
                  <a:ext uri="{FF2B5EF4-FFF2-40B4-BE49-F238E27FC236}">
                    <a16:creationId xmlns:a16="http://schemas.microsoft.com/office/drawing/2014/main" id="{C06B65AA-0233-4153-AF03-0E7144B5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7" y="3442606"/>
                <a:ext cx="10718496" cy="1555506"/>
              </a:xfrm>
              <a:prstGeom prst="rect">
                <a:avLst/>
              </a:prstGeom>
              <a:blipFill>
                <a:blip r:embed="rId4"/>
                <a:stretch>
                  <a:fillRect r="-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9F109D14-9C12-4736-8C54-55CB00C732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26" r="52012" b="14001"/>
          <a:stretch/>
        </p:blipFill>
        <p:spPr>
          <a:xfrm>
            <a:off x="8880862" y="4220359"/>
            <a:ext cx="2479279" cy="2187732"/>
          </a:xfrm>
          <a:prstGeom prst="rect">
            <a:avLst/>
          </a:prstGeom>
        </p:spPr>
      </p:pic>
      <p:sp>
        <p:nvSpPr>
          <p:cNvPr id="27" name="Google Shape;134;p16">
            <a:extLst>
              <a:ext uri="{FF2B5EF4-FFF2-40B4-BE49-F238E27FC236}">
                <a16:creationId xmlns:a16="http://schemas.microsoft.com/office/drawing/2014/main" id="{38277285-E1AB-4327-A9A5-EFACD6C9B7D0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3.1 Detecting suitable pairs</a:t>
            </a:r>
            <a:endParaRPr sz="2200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4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32;p16">
                <a:extLst>
                  <a:ext uri="{FF2B5EF4-FFF2-40B4-BE49-F238E27FC236}">
                    <a16:creationId xmlns:a16="http://schemas.microsoft.com/office/drawing/2014/main" id="{C06B65AA-0233-4153-AF03-0E7144B57B31}"/>
                  </a:ext>
                </a:extLst>
              </p:cNvPr>
              <p:cNvSpPr txBox="1"/>
              <p:nvPr/>
            </p:nvSpPr>
            <p:spPr>
              <a:xfrm>
                <a:off x="736679" y="1315705"/>
                <a:ext cx="10718496" cy="5108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lvl="0" indent="-34290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550" i="0" strike="noStrike" cap="none" dirty="0">
                    <a:solidFill>
                      <a:schemeClr val="dk1"/>
                    </a:solidFill>
                    <a:sym typeface="Arial"/>
                  </a:rPr>
                  <a:t>To compute these values approximately, we use current average distances of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5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55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55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b="0" i="0" u="none" strike="noStrike" cap="none" dirty="0">
                    <a:solidFill>
                      <a:schemeClr val="dk1"/>
                    </a:solidFill>
                    <a:sym typeface="Arial"/>
                  </a:rPr>
                  <a:t> form its center,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5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55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𝐶</m:t>
                        </m:r>
                      </m:e>
                      <m:sub>
                        <m:r>
                          <a:rPr lang="en-US" sz="155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b="0" i="0" u="none" strike="noStrike" cap="none" dirty="0">
                    <a:solidFill>
                      <a:schemeClr val="dk1"/>
                    </a:solidFill>
                    <a:sym typeface="Arial"/>
                  </a:rPr>
                  <a:t>:</a:t>
                </a: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𝑋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ko-KR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5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altLang="ko-KR" sz="15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55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𝑑𝑖𝑠</m:t>
                          </m:r>
                          <m:r>
                            <a:rPr lang="en-US" altLang="ko-KR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r>
                            <a:rPr lang="en-US" altLang="ko-KR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𝑃</m:t>
                          </m:r>
                          <m:r>
                            <a:rPr lang="en-US" altLang="ko-KR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ko-KR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550" dirty="0">
                  <a:solidFill>
                    <a:schemeClr val="dk1"/>
                  </a:solidFill>
                </a:endParaRP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sz="1550" dirty="0">
                    <a:solidFill>
                      <a:schemeClr val="dk1"/>
                    </a:solidFill>
                  </a:rPr>
                  <a:t>  where n is the # of data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 is the center of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sz="1550" dirty="0">
                  <a:solidFill>
                    <a:schemeClr val="dk1"/>
                  </a:solidFill>
                </a:endParaRPr>
              </a:p>
              <a:p>
                <a:pPr marL="387350" lvl="0" indent="-28575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550" dirty="0">
                    <a:solidFill>
                      <a:schemeClr val="dk1"/>
                    </a:solidFill>
                  </a:rPr>
                  <a:t>In fact, </a:t>
                </a:r>
                <a14:m>
                  <m:oMath xmlns:m="http://schemas.openxmlformats.org/officeDocument/2006/math"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 denotes </a:t>
                </a:r>
                <a:r>
                  <a:rPr lang="en-US" sz="1550" b="1" dirty="0">
                    <a:solidFill>
                      <a:srgbClr val="FE7F00"/>
                    </a:solidFill>
                  </a:rPr>
                  <a:t>average distance </a:t>
                </a:r>
                <a:r>
                  <a:rPr lang="en-US" sz="1550" dirty="0">
                    <a:solidFill>
                      <a:schemeClr val="dk1"/>
                    </a:solidFill>
                  </a:rPr>
                  <a:t>of each data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55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55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55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387350" lvl="0" indent="-28575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550" dirty="0">
                    <a:solidFill>
                      <a:schemeClr val="dk1"/>
                    </a:solidFill>
                  </a:rPr>
                  <a:t>Now, for the both produced clusters, we estimate the distance of each data point from its </a:t>
                </a:r>
                <a:r>
                  <a:rPr lang="en-US" sz="1550" dirty="0" err="1">
                    <a:solidFill>
                      <a:schemeClr val="dk1"/>
                    </a:solidFill>
                  </a:rPr>
                  <a:t>its</a:t>
                </a:r>
                <a:r>
                  <a:rPr lang="en-US" sz="1550" dirty="0">
                    <a:solidFill>
                      <a:schemeClr val="dk1"/>
                    </a:solidFill>
                  </a:rPr>
                  <a:t> center by </a:t>
                </a:r>
                <a14:m>
                  <m:oMath xmlns:m="http://schemas.openxmlformats.org/officeDocument/2006/math"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, and the # of data belongs to each produced cluster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5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𝑆𝑆𝐸𝐷𝑀</m:t>
                      </m:r>
                      <m:d>
                        <m:d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SupPr>
                            <m:e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𝑆𝑆𝐸𝐷𝑀</m:t>
                      </m:r>
                      <m:d>
                        <m:d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bSupPr>
                            <m:e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</m:t>
                      </m:r>
                      <m:f>
                        <m:f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</m:num>
                        <m:den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</m:t>
                      </m:r>
                      <m:sSup>
                        <m:sSup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550" b="0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lang="en-US" sz="1550" b="0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1550" b="0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550" dirty="0">
                  <a:solidFill>
                    <a:schemeClr val="dk1"/>
                  </a:solidFill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sz="1550" dirty="0">
                    <a:solidFill>
                      <a:schemeClr val="dk1"/>
                    </a:solidFill>
                  </a:rPr>
                  <a:t>  If we use this estimation : </a:t>
                </a:r>
                <a14:m>
                  <m:oMath xmlns:m="http://schemas.openxmlformats.org/officeDocument/2006/math"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𝑆𝑆𝐸𝐷𝑀</m:t>
                    </m:r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</m:t>
                    </m:r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50" dirty="0">
                    <a:solidFill>
                      <a:schemeClr val="dk1"/>
                    </a:solidFill>
                  </a:rPr>
                  <a:t>,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𝐺𝑎𝑖𝑛</m:t>
                      </m:r>
                      <m:d>
                        <m:d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𝑛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</m:t>
                      </m:r>
                      <m:sSup>
                        <m:sSup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𝑋</m:t>
                          </m:r>
                        </m:e>
                        <m:sup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−2×</m:t>
                      </m:r>
                      <m:f>
                        <m:fPr>
                          <m:ctrlP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5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55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5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55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55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altLang="ko-KR" sz="155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155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550" b="0" i="0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                 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3</m:t>
                          </m:r>
                        </m:num>
                        <m:den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4</m:t>
                          </m:r>
                        </m:den>
                      </m:f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𝑛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</m:t>
                      </m:r>
                      <m:sSup>
                        <m:sSup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𝑋</m:t>
                          </m:r>
                        </m:e>
                        <m:sup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</m:t>
                      </m:r>
                      <m:f>
                        <m:f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3</m:t>
                          </m:r>
                        </m:num>
                        <m:den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4</m:t>
                          </m:r>
                        </m:den>
                      </m:f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𝑆𝑆𝐸𝐷𝑀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(</m:t>
                      </m:r>
                      <m:sSub>
                        <m:sSub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55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  <a:p>
                <a:pPr marL="387350" lvl="0" indent="-28575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550" dirty="0">
                    <a:solidFill>
                      <a:schemeClr val="dk1"/>
                    </a:solidFill>
                  </a:rPr>
                  <a:t>Then, by coefficient </a:t>
                </a:r>
                <a14:m>
                  <m:oMath xmlns:m="http://schemas.openxmlformats.org/officeDocument/2006/math">
                    <m:r>
                      <a:rPr lang="en-US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550" b="0" i="0" u="none" strike="noStrike" cap="none" dirty="0">
                    <a:solidFill>
                      <a:schemeClr val="dk1"/>
                    </a:solidFill>
                    <a:sym typeface="Arial"/>
                  </a:rPr>
                  <a:t>, we can estimate gain of dividing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5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55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55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50" b="0" i="0" u="none" strike="noStrike" cap="none" dirty="0">
                    <a:solidFill>
                      <a:schemeClr val="dk1"/>
                    </a:solidFill>
                    <a:sym typeface="Arial"/>
                  </a:rPr>
                  <a:t>, by following equation: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𝐺𝑎𝑖𝑛</m:t>
                      </m:r>
                      <m:d>
                        <m:d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5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≈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𝛼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𝑆𝑆𝐸𝐷𝑀</m:t>
                      </m:r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(</m:t>
                      </m:r>
                      <m:sSub>
                        <m:sSubPr>
                          <m:ctrlP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lang="en-US" sz="155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55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55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sz="180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3" name="Google Shape;132;p16">
                <a:extLst>
                  <a:ext uri="{FF2B5EF4-FFF2-40B4-BE49-F238E27FC236}">
                    <a16:creationId xmlns:a16="http://schemas.microsoft.com/office/drawing/2014/main" id="{C06B65AA-0233-4153-AF03-0E7144B5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9" y="1315705"/>
                <a:ext cx="10718496" cy="5108079"/>
              </a:xfrm>
              <a:prstGeom prst="rect">
                <a:avLst/>
              </a:prstGeom>
              <a:blipFill>
                <a:blip r:embed="rId3"/>
                <a:stretch>
                  <a:fillRect t="-1193" r="-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oogle Shape;134;p16">
            <a:extLst>
              <a:ext uri="{FF2B5EF4-FFF2-40B4-BE49-F238E27FC236}">
                <a16:creationId xmlns:a16="http://schemas.microsoft.com/office/drawing/2014/main" id="{0BB995AC-9CEB-4679-8160-7C4A98531E2E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3.1 Detecting suitable pairs</a:t>
            </a:r>
            <a:endParaRPr sz="2200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08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oogle Shape;134;p16">
            <a:extLst>
              <a:ext uri="{FF2B5EF4-FFF2-40B4-BE49-F238E27FC236}">
                <a16:creationId xmlns:a16="http://schemas.microsoft.com/office/drawing/2014/main" id="{0BB995AC-9CEB-4679-8160-7C4A98531E2E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3.1 Detecting suitable pairs</a:t>
            </a:r>
            <a:endParaRPr sz="2200" i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51498D6-01F6-4F0A-8069-D24D4417E0E2}"/>
                  </a:ext>
                </a:extLst>
              </p:cNvPr>
              <p:cNvSpPr txBox="1"/>
              <p:nvPr/>
            </p:nvSpPr>
            <p:spPr>
              <a:xfrm>
                <a:off x="831785" y="1596378"/>
                <a:ext cx="10528431" cy="44109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sz="1550" b="1" i="0" strike="noStrike" cap="none" dirty="0">
                    <a:solidFill>
                      <a:schemeClr val="dk1"/>
                    </a:solidFill>
                    <a:sym typeface="Arial"/>
                  </a:rPr>
                  <a:t>Heuristic </a:t>
                </a:r>
                <a:r>
                  <a:rPr lang="en-US" sz="1550" b="1" dirty="0">
                    <a:solidFill>
                      <a:schemeClr val="dk1"/>
                    </a:solidFill>
                  </a:rPr>
                  <a:t>1</a:t>
                </a:r>
                <a:r>
                  <a:rPr lang="en-US" sz="1550" b="1" i="0" strike="noStrike" cap="none" dirty="0">
                    <a:solidFill>
                      <a:schemeClr val="dk1"/>
                    </a:solidFill>
                    <a:sym typeface="Arial"/>
                  </a:rPr>
                  <a:t>.</a:t>
                </a:r>
                <a:r>
                  <a:rPr lang="en-US" sz="155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1550" dirty="0">
                    <a:solidFill>
                      <a:schemeClr val="dk1"/>
                    </a:solidFill>
                  </a:rPr>
                  <a:t>A pair of clusters,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can be considered for the minus-plus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for dividing,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for removing,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5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altLang="ko-KR" sz="1550" b="1" dirty="0">
                    <a:solidFill>
                      <a:schemeClr val="dk1"/>
                    </a:solidFill>
                  </a:rPr>
                  <a:t>Definition 3. </a:t>
                </a:r>
                <a:r>
                  <a:rPr lang="en-US" altLang="ko-KR" sz="1550" dirty="0">
                    <a:solidFill>
                      <a:schemeClr val="dk1"/>
                    </a:solidFill>
                  </a:rPr>
                  <a:t>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with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an adjacent of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with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101600" lvl="2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550" dirty="0">
                    <a:solidFill>
                      <a:schemeClr val="dk1"/>
                    </a:solidFill>
                    <a:ea typeface="Cambria Math" panose="02040503050406030204" pitchFamily="18" charset="0"/>
                  </a:rPr>
                  <a:t>	            </a:t>
                </a:r>
                <a14:m>
                  <m:oMath xmlns:m="http://schemas.openxmlformats.org/officeDocument/2006/math"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there is a data point 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(its first nearest center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) s.t the second nearest center of P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101600" lvl="2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550" dirty="0">
                    <a:solidFill>
                      <a:schemeClr val="dk1"/>
                    </a:solidFill>
                  </a:rPr>
                  <a:t>  (When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adjacent to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, it dose not 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.)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altLang="ko-KR" sz="1550" b="1" dirty="0">
                    <a:solidFill>
                      <a:schemeClr val="dk1"/>
                    </a:solidFill>
                  </a:rPr>
                  <a:t>Definition 4. </a:t>
                </a:r>
                <a:r>
                  <a:rPr lang="en-US" altLang="ko-KR" sz="1550" dirty="0">
                    <a:solidFill>
                      <a:schemeClr val="dk1"/>
                    </a:solidFill>
                  </a:rPr>
                  <a:t>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a strong adjacent to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</a:t>
                </a:r>
              </a:p>
              <a:p>
                <a:pPr marL="10160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550" dirty="0">
                    <a:solidFill>
                      <a:schemeClr val="dk1"/>
                    </a:solidFill>
                    <a:ea typeface="Cambria Math" panose="02040503050406030204" pitchFamily="18" charset="0"/>
                  </a:rPr>
                  <a:t>	            </a:t>
                </a:r>
                <a14:m>
                  <m:oMath xmlns:m="http://schemas.openxmlformats.org/officeDocument/2006/math">
                    <m:r>
                      <a:rPr lang="en-US" altLang="ko-KR" sz="155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an adjacent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an adjacent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altLang="ko-KR" sz="1550" b="1" dirty="0">
                    <a:solidFill>
                      <a:schemeClr val="dk1"/>
                    </a:solidFill>
                  </a:rPr>
                  <a:t>Heuristic 2. </a:t>
                </a:r>
                <a:r>
                  <a:rPr lang="en-US" altLang="ko-KR" sz="1550" dirty="0">
                    <a:solidFill>
                      <a:schemeClr val="dk1"/>
                    </a:solidFill>
                  </a:rPr>
                  <a:t>If a cluster is produced by dividing another cluster in the current minus-plus phase, it and its strong adjacent clusters cannot be removed in the next iterations.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altLang="ko-KR" sz="1550" b="1" dirty="0">
                    <a:solidFill>
                      <a:schemeClr val="dk1"/>
                    </a:solidFill>
                  </a:rPr>
                  <a:t>Heuristic 3. </a:t>
                </a:r>
                <a:r>
                  <a:rPr lang="en-US" altLang="ko-KR" sz="1550" dirty="0">
                    <a:solidFill>
                      <a:schemeClr val="dk1"/>
                    </a:solidFill>
                  </a:rPr>
                  <a:t>If a cluster is removed in the current minus-plus phase, its strong adjacent clusters cannot be divided in the next iterations.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101600" lvl="2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550" dirty="0">
                  <a:solidFill>
                    <a:schemeClr val="dk1"/>
                  </a:solidFill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  </a:t>
                </a: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51498D6-01F6-4F0A-8069-D24D4417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5" y="1596378"/>
                <a:ext cx="10528431" cy="4410903"/>
              </a:xfrm>
              <a:prstGeom prst="rect">
                <a:avLst/>
              </a:prstGeom>
              <a:blipFill>
                <a:blip r:embed="rId3"/>
                <a:stretch>
                  <a:fillRect t="-828" r="-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44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34;p16">
                <a:extLst>
                  <a:ext uri="{FF2B5EF4-FFF2-40B4-BE49-F238E27FC236}">
                    <a16:creationId xmlns:a16="http://schemas.microsoft.com/office/drawing/2014/main" id="{0BB995AC-9CEB-4679-8160-7C4A98531E2E}"/>
                  </a:ext>
                </a:extLst>
              </p:cNvPr>
              <p:cNvSpPr txBox="1"/>
              <p:nvPr/>
            </p:nvSpPr>
            <p:spPr>
              <a:xfrm>
                <a:off x="784577" y="805012"/>
                <a:ext cx="9300000" cy="6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200" i="1" u="sng" dirty="0">
                    <a:solidFill>
                      <a:schemeClr val="tx1"/>
                    </a:solidFill>
                  </a:rPr>
                  <a:t>3.2 The topical </a:t>
                </a:r>
                <a14:m>
                  <m:oMath xmlns:m="http://schemas.openxmlformats.org/officeDocument/2006/math">
                    <m:r>
                      <a:rPr lang="en-US" sz="2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i="1" u="sng" dirty="0">
                    <a:solidFill>
                      <a:schemeClr val="tx1"/>
                    </a:solidFill>
                  </a:rPr>
                  <a:t>-means(t-k-means)</a:t>
                </a:r>
                <a:endParaRPr sz="2200" i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Google Shape;134;p16">
                <a:extLst>
                  <a:ext uri="{FF2B5EF4-FFF2-40B4-BE49-F238E27FC236}">
                    <a16:creationId xmlns:a16="http://schemas.microsoft.com/office/drawing/2014/main" id="{0BB995AC-9CEB-4679-8160-7C4A98531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7" y="805012"/>
                <a:ext cx="9300000" cy="697800"/>
              </a:xfrm>
              <a:prstGeom prst="rect">
                <a:avLst/>
              </a:prstGeom>
              <a:blipFill>
                <a:blip r:embed="rId3"/>
                <a:stretch>
                  <a:fillRect l="-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32;p16">
            <a:extLst>
              <a:ext uri="{FF2B5EF4-FFF2-40B4-BE49-F238E27FC236}">
                <a16:creationId xmlns:a16="http://schemas.microsoft.com/office/drawing/2014/main" id="{FB6338A9-E947-42E4-9A79-C9EE7E9B3D55}"/>
              </a:ext>
            </a:extLst>
          </p:cNvPr>
          <p:cNvSpPr txBox="1"/>
          <p:nvPr/>
        </p:nvSpPr>
        <p:spPr>
          <a:xfrm>
            <a:off x="736679" y="1982832"/>
            <a:ext cx="10718496" cy="155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just">
              <a:lnSpc>
                <a:spcPct val="115000"/>
              </a:lnSpc>
              <a:buClr>
                <a:schemeClr val="dk1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sz="1800" i="0" strike="noStrike" cap="none" dirty="0">
                <a:solidFill>
                  <a:schemeClr val="dk1"/>
                </a:solidFill>
                <a:sym typeface="Arial"/>
              </a:rPr>
              <a:t>So as global re-clustering of the instance is time-consuming, the t-k-means is </a:t>
            </a:r>
            <a:r>
              <a:rPr lang="en-US" sz="1800" b="1" i="0" strike="noStrike" cap="none" dirty="0">
                <a:solidFill>
                  <a:srgbClr val="FE7F00"/>
                </a:solidFill>
                <a:sym typeface="Arial"/>
              </a:rPr>
              <a:t>only applied topically</a:t>
            </a:r>
            <a:r>
              <a:rPr lang="en-US" sz="1800" i="0" strike="noStrike" cap="none" dirty="0">
                <a:solidFill>
                  <a:schemeClr val="dk1"/>
                </a:solidFill>
                <a:sym typeface="Arial"/>
              </a:rPr>
              <a:t>.</a:t>
            </a:r>
          </a:p>
          <a:p>
            <a:pPr marL="444500" lvl="0" indent="-342900" algn="just">
              <a:lnSpc>
                <a:spcPct val="115000"/>
              </a:lnSpc>
              <a:buClr>
                <a:schemeClr val="dk1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dk1"/>
                </a:solidFill>
              </a:rPr>
              <a:t>The t-k-means </a:t>
            </a:r>
            <a:r>
              <a:rPr lang="en-US" sz="1800" b="1" dirty="0">
                <a:solidFill>
                  <a:srgbClr val="FE7F00"/>
                </a:solidFill>
              </a:rPr>
              <a:t>accelerate the re-clustering process</a:t>
            </a:r>
            <a:r>
              <a:rPr lang="en-US" sz="1800" dirty="0">
                <a:solidFill>
                  <a:schemeClr val="dk1"/>
                </a:solidFill>
              </a:rPr>
              <a:t> by considering affected points and ignoring unaffected points.</a:t>
            </a:r>
            <a:r>
              <a:rPr lang="en-US" sz="1800" i="0" strike="noStrike" cap="none" dirty="0">
                <a:solidFill>
                  <a:schemeClr val="dk1"/>
                </a:solidFill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5F9E293C-863C-446A-BDEA-7B7787268604}"/>
                  </a:ext>
                </a:extLst>
              </p:cNvPr>
              <p:cNvSpPr txBox="1"/>
              <p:nvPr/>
            </p:nvSpPr>
            <p:spPr>
              <a:xfrm>
                <a:off x="831785" y="4027848"/>
                <a:ext cx="10528431" cy="10379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5560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/>
                  <a:buChar char="●"/>
                </a:pPr>
                <a:r>
                  <a:rPr lang="en-US" sz="1800" b="1" i="0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Definition 5.</a:t>
                </a:r>
                <a:r>
                  <a:rPr lang="en-US" sz="1800" dirty="0">
                    <a:solidFill>
                      <a:schemeClr val="dk1"/>
                    </a:solidFill>
                  </a:rPr>
                  <a:t> In a clustering solution S, a data point P is affected point of a cluster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  <a:p>
                <a:pPr marL="101600" lvl="0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the first or the second nearest center of P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5F9E293C-863C-446A-BDEA-7B778726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5" y="4027848"/>
                <a:ext cx="10528431" cy="1037928"/>
              </a:xfrm>
              <a:prstGeom prst="rect">
                <a:avLst/>
              </a:prstGeom>
              <a:blipFill>
                <a:blip r:embed="rId4"/>
                <a:stretch>
                  <a:fillRect t="-17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11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34;p16">
                <a:extLst>
                  <a:ext uri="{FF2B5EF4-FFF2-40B4-BE49-F238E27FC236}">
                    <a16:creationId xmlns:a16="http://schemas.microsoft.com/office/drawing/2014/main" id="{0BB995AC-9CEB-4679-8160-7C4A98531E2E}"/>
                  </a:ext>
                </a:extLst>
              </p:cNvPr>
              <p:cNvSpPr txBox="1"/>
              <p:nvPr/>
            </p:nvSpPr>
            <p:spPr>
              <a:xfrm>
                <a:off x="784577" y="805012"/>
                <a:ext cx="9300000" cy="6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200" i="1" u="sng" dirty="0">
                    <a:solidFill>
                      <a:schemeClr val="tx1"/>
                    </a:solidFill>
                  </a:rPr>
                  <a:t>3.2 The topical </a:t>
                </a:r>
                <a14:m>
                  <m:oMath xmlns:m="http://schemas.openxmlformats.org/officeDocument/2006/math">
                    <m:r>
                      <a:rPr lang="en-US" sz="2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i="1" u="sng" dirty="0">
                    <a:solidFill>
                      <a:schemeClr val="tx1"/>
                    </a:solidFill>
                  </a:rPr>
                  <a:t>-means(t-k-means)</a:t>
                </a:r>
                <a:endParaRPr sz="2200" i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Google Shape;134;p16">
                <a:extLst>
                  <a:ext uri="{FF2B5EF4-FFF2-40B4-BE49-F238E27FC236}">
                    <a16:creationId xmlns:a16="http://schemas.microsoft.com/office/drawing/2014/main" id="{0BB995AC-9CEB-4679-8160-7C4A98531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7" y="805012"/>
                <a:ext cx="9300000" cy="697800"/>
              </a:xfrm>
              <a:prstGeom prst="rect">
                <a:avLst/>
              </a:prstGeom>
              <a:blipFill>
                <a:blip r:embed="rId3"/>
                <a:stretch>
                  <a:fillRect l="-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2DD9BFA-00BF-491A-A148-132A58A0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2589458"/>
            <a:ext cx="4713129" cy="2765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3967A7-A3C9-4B9F-9CE2-C3C3A5A8A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09" y="1958626"/>
            <a:ext cx="4686238" cy="451978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01301064-8C81-40B5-9F39-071DA9AB1CD3}"/>
                  </a:ext>
                </a:extLst>
              </p:cNvPr>
              <p:cNvSpPr txBox="1"/>
              <p:nvPr/>
            </p:nvSpPr>
            <p:spPr>
              <a:xfrm>
                <a:off x="736679" y="1277125"/>
                <a:ext cx="10718496" cy="7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lvl="0" indent="-34290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550" i="0" strike="noStrike" cap="none" dirty="0">
                    <a:solidFill>
                      <a:schemeClr val="dk1"/>
                    </a:solidFill>
                    <a:sym typeface="Arial"/>
                  </a:rPr>
                  <a:t>The following instructions show t-k-means which are applied to a solution in which only the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5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55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𝐶</m:t>
                        </m:r>
                      </m:e>
                      <m:sub>
                        <m:r>
                          <a:rPr lang="en-US" sz="1550" b="0" i="1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50" b="0" i="0" u="none" strike="noStrike" cap="none" dirty="0">
                    <a:solidFill>
                      <a:schemeClr val="dk1"/>
                    </a:solidFill>
                    <a:sym typeface="Arial"/>
                  </a:rPr>
                  <a:t> of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is changed as a random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 with the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5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550" dirty="0">
                    <a:solidFill>
                      <a:schemeClr val="dk1"/>
                    </a:solidFill>
                  </a:rPr>
                  <a:t>. </a:t>
                </a:r>
                <a:endParaRPr sz="155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01301064-8C81-40B5-9F39-071DA9AB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9" y="1277125"/>
                <a:ext cx="10718496" cy="772500"/>
              </a:xfrm>
              <a:prstGeom prst="rect">
                <a:avLst/>
              </a:prstGeom>
              <a:blipFill>
                <a:blip r:embed="rId6"/>
                <a:stretch>
                  <a:fillRect t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E8606F-63AA-48F8-B617-D7394210D385}"/>
              </a:ext>
            </a:extLst>
          </p:cNvPr>
          <p:cNvGrpSpPr/>
          <p:nvPr/>
        </p:nvGrpSpPr>
        <p:grpSpPr>
          <a:xfrm>
            <a:off x="9213147" y="2302573"/>
            <a:ext cx="2586514" cy="4035381"/>
            <a:chOff x="9213147" y="2302573"/>
            <a:chExt cx="2586514" cy="4035381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2080925-D8BA-48FD-9973-28E83D2A9022}"/>
                </a:ext>
              </a:extLst>
            </p:cNvPr>
            <p:cNvCxnSpPr/>
            <p:nvPr/>
          </p:nvCxnSpPr>
          <p:spPr>
            <a:xfrm>
              <a:off x="9213147" y="2461617"/>
              <a:ext cx="871430" cy="0"/>
            </a:xfrm>
            <a:prstGeom prst="straightConnector1">
              <a:avLst/>
            </a:prstGeom>
            <a:ln>
              <a:solidFill>
                <a:srgbClr val="FE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E3EDEDF-B448-450E-9A83-F35B8439CBF4}"/>
                    </a:ext>
                  </a:extLst>
                </p:cNvPr>
                <p:cNvSpPr txBox="1"/>
                <p:nvPr/>
              </p:nvSpPr>
              <p:spPr>
                <a:xfrm>
                  <a:off x="10327477" y="2302573"/>
                  <a:ext cx="1472184" cy="325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E3EDEDF-B448-450E-9A83-F35B8439C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477" y="2302573"/>
                  <a:ext cx="1472184" cy="325089"/>
                </a:xfrm>
                <a:prstGeom prst="rect">
                  <a:avLst/>
                </a:prstGeom>
                <a:blipFill>
                  <a:blip r:embed="rId7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81A82E9-DF99-4DFE-B0CF-6E8B84BDC986}"/>
                </a:ext>
              </a:extLst>
            </p:cNvPr>
            <p:cNvCxnSpPr/>
            <p:nvPr/>
          </p:nvCxnSpPr>
          <p:spPr>
            <a:xfrm>
              <a:off x="9213147" y="2773868"/>
              <a:ext cx="871430" cy="0"/>
            </a:xfrm>
            <a:prstGeom prst="straightConnector1">
              <a:avLst/>
            </a:prstGeom>
            <a:ln>
              <a:solidFill>
                <a:srgbClr val="FE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54579F-13F8-42BC-9FB1-59318E24BDC7}"/>
                    </a:ext>
                  </a:extLst>
                </p:cNvPr>
                <p:cNvSpPr txBox="1"/>
                <p:nvPr/>
              </p:nvSpPr>
              <p:spPr>
                <a:xfrm>
                  <a:off x="10327477" y="2614824"/>
                  <a:ext cx="1472184" cy="535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𝐴𝑑𝑗𝑎𝑐𝑒𝑛𝑡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54579F-13F8-42BC-9FB1-59318E24B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477" y="2614824"/>
                  <a:ext cx="1472184" cy="535596"/>
                </a:xfrm>
                <a:prstGeom prst="rect">
                  <a:avLst/>
                </a:prstGeom>
                <a:blipFill>
                  <a:blip r:embed="rId8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F839E5A-E589-4B4A-8F72-0BD2E506AEA9}"/>
                </a:ext>
              </a:extLst>
            </p:cNvPr>
            <p:cNvCxnSpPr/>
            <p:nvPr/>
          </p:nvCxnSpPr>
          <p:spPr>
            <a:xfrm>
              <a:off x="9213147" y="3259309"/>
              <a:ext cx="871430" cy="0"/>
            </a:xfrm>
            <a:prstGeom prst="straightConnector1">
              <a:avLst/>
            </a:prstGeom>
            <a:ln>
              <a:solidFill>
                <a:srgbClr val="FE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0E7A13E-8922-414F-BD50-4F0BE6F847E0}"/>
                    </a:ext>
                  </a:extLst>
                </p:cNvPr>
                <p:cNvSpPr txBox="1"/>
                <p:nvPr/>
              </p:nvSpPr>
              <p:spPr>
                <a:xfrm>
                  <a:off x="10327477" y="3100265"/>
                  <a:ext cx="1472184" cy="535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0E7A13E-8922-414F-BD50-4F0BE6F84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477" y="3100265"/>
                  <a:ext cx="1472184" cy="535596"/>
                </a:xfrm>
                <a:prstGeom prst="rect">
                  <a:avLst/>
                </a:prstGeom>
                <a:blipFill>
                  <a:blip r:embed="rId9"/>
                  <a:stretch>
                    <a:fillRect r="-26860" b="-2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2F2AE12-EE50-42B9-89F4-9CB10C856FEF}"/>
                </a:ext>
              </a:extLst>
            </p:cNvPr>
            <p:cNvCxnSpPr/>
            <p:nvPr/>
          </p:nvCxnSpPr>
          <p:spPr>
            <a:xfrm>
              <a:off x="9213147" y="5529579"/>
              <a:ext cx="871430" cy="0"/>
            </a:xfrm>
            <a:prstGeom prst="straightConnector1">
              <a:avLst/>
            </a:prstGeom>
            <a:ln>
              <a:solidFill>
                <a:srgbClr val="FE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63A8AE5-4D78-4532-8AB6-9B07A10A20AA}"/>
                    </a:ext>
                  </a:extLst>
                </p:cNvPr>
                <p:cNvSpPr txBox="1"/>
                <p:nvPr/>
              </p:nvSpPr>
              <p:spPr>
                <a:xfrm>
                  <a:off x="10327477" y="5370535"/>
                  <a:ext cx="1472184" cy="535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𝑃𝑜𝑡𝑒𝑛𝑡𝑖𝑎𝑙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63A8AE5-4D78-4532-8AB6-9B07A10A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477" y="5370535"/>
                  <a:ext cx="1472184" cy="535596"/>
                </a:xfrm>
                <a:prstGeom prst="rect">
                  <a:avLst/>
                </a:prstGeom>
                <a:blipFill>
                  <a:blip r:embed="rId10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8E1BEF7-71ED-4264-AE6D-6F1BCDB6DC4D}"/>
                </a:ext>
              </a:extLst>
            </p:cNvPr>
            <p:cNvCxnSpPr/>
            <p:nvPr/>
          </p:nvCxnSpPr>
          <p:spPr>
            <a:xfrm>
              <a:off x="9213147" y="6189221"/>
              <a:ext cx="871430" cy="0"/>
            </a:xfrm>
            <a:prstGeom prst="straightConnector1">
              <a:avLst/>
            </a:prstGeom>
            <a:ln>
              <a:solidFill>
                <a:srgbClr val="FE7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8A3D11-9D4A-49FF-90D8-7249CF77F7B8}"/>
                    </a:ext>
                  </a:extLst>
                </p:cNvPr>
                <p:cNvSpPr txBox="1"/>
                <p:nvPr/>
              </p:nvSpPr>
              <p:spPr>
                <a:xfrm>
                  <a:off x="10327477" y="6030177"/>
                  <a:ext cx="14721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𝑈𝑛𝑡𝑖𝑙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𝑒𝑚𝑝𝑡𝑦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8A3D11-9D4A-49FF-90D8-7249CF77F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477" y="6030177"/>
                  <a:ext cx="1472184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6198" b="-58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64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oogle Shape;134;p16">
            <a:extLst>
              <a:ext uri="{FF2B5EF4-FFF2-40B4-BE49-F238E27FC236}">
                <a16:creationId xmlns:a16="http://schemas.microsoft.com/office/drawing/2014/main" id="{0BB995AC-9CEB-4679-8160-7C4A98531E2E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3.3 The I-k-means -+ via detailed instructions</a:t>
            </a:r>
            <a:endParaRPr sz="2200" i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3A3B5AE8-A1C5-4F14-BF98-26B443CA00BB}"/>
                  </a:ext>
                </a:extLst>
              </p:cNvPr>
              <p:cNvSpPr txBox="1"/>
              <p:nvPr/>
            </p:nvSpPr>
            <p:spPr>
              <a:xfrm>
                <a:off x="292066" y="1315705"/>
                <a:ext cx="11607721" cy="5108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7350" lvl="0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1800" b="1" i="0" u="none" strike="noStrike" cap="none" dirty="0">
                    <a:solidFill>
                      <a:schemeClr val="dk1"/>
                    </a:solidFill>
                    <a:sym typeface="Arial"/>
                  </a:rPr>
                  <a:t>1. </a:t>
                </a:r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Apply the k-means and produce solution S with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Arial"/>
                      </a:rPr>
                      <m:t> (1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≤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𝑖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≤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𝑘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.</a:t>
                </a:r>
              </a:p>
              <a:p>
                <a:pPr marL="387350" lvl="0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1800" b="1" dirty="0">
                    <a:solidFill>
                      <a:schemeClr val="dk1"/>
                    </a:solidFill>
                  </a:rPr>
                  <a:t>2. </a:t>
                </a:r>
                <a:r>
                  <a:rPr lang="en-US" sz="1800" dirty="0">
                    <a:solidFill>
                      <a:schemeClr val="dk1"/>
                    </a:solidFill>
                  </a:rPr>
                  <a:t>Consider a variable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←0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.</a:t>
                </a:r>
              </a:p>
              <a:p>
                <a:pPr marL="387350" lvl="0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1800" b="1" dirty="0">
                    <a:solidFill>
                      <a:schemeClr val="dk1"/>
                    </a:solidFill>
                  </a:rPr>
                  <a:t>3.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Among not in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indivisible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 cluster, s</a:t>
                </a:r>
                <a:r>
                  <a:rPr lang="en-US" sz="1800" dirty="0">
                    <a:solidFill>
                      <a:schemeClr val="dk1"/>
                    </a:solidFill>
                  </a:rPr>
                  <a:t>elect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sym typeface="Arial"/>
                  </a:rPr>
                  <a:t>with the largest value of </a:t>
                </a:r>
                <a:r>
                  <a:rPr lang="en-US" sz="1800" b="0" i="1" u="none" strike="noStrike" cap="none" dirty="0">
                    <a:solidFill>
                      <a:schemeClr val="dk1"/>
                    </a:solidFill>
                    <a:sym typeface="Arial"/>
                  </a:rPr>
                  <a:t>Gain. </a:t>
                </a:r>
                <a:r>
                  <a:rPr lang="en-US" sz="1800" dirty="0">
                    <a:solidFill>
                      <a:schemeClr val="dk1"/>
                    </a:solidFill>
                  </a:rPr>
                  <a:t>If there is not such a cluster go the end of the algorithm.</a:t>
                </a:r>
              </a:p>
              <a:p>
                <a:pPr marL="387350" lvl="0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1800" b="1" dirty="0">
                    <a:solidFill>
                      <a:schemeClr val="dk1"/>
                    </a:solidFill>
                  </a:rPr>
                  <a:t>4. </a:t>
                </a:r>
                <a:r>
                  <a:rPr lang="en-US" sz="1800" dirty="0">
                    <a:solidFill>
                      <a:schemeClr val="dk1"/>
                    </a:solidFill>
                  </a:rPr>
                  <a:t>If there are </a:t>
                </a:r>
                <a:r>
                  <a:rPr lang="en-US" sz="1800" i="1" dirty="0">
                    <a:solidFill>
                      <a:schemeClr val="dk1"/>
                    </a:solidFill>
                  </a:rPr>
                  <a:t>k/2 </a:t>
                </a:r>
                <a:r>
                  <a:rPr lang="en-US" sz="1800" dirty="0">
                    <a:solidFill>
                      <a:schemeClr val="dk1"/>
                    </a:solidFill>
                  </a:rPr>
                  <a:t>clusters have a gain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i="1" u="none" strike="noStrike" cap="none" dirty="0">
                    <a:solidFill>
                      <a:schemeClr val="dk1"/>
                    </a:solidFill>
                    <a:sym typeface="Arial"/>
                  </a:rPr>
                  <a:t>, 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then go to end.</a:t>
                </a:r>
              </a:p>
              <a:p>
                <a:pPr marL="387350" lvl="0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1800" b="1" u="none" strike="noStrike" cap="none" dirty="0">
                    <a:solidFill>
                      <a:schemeClr val="dk1"/>
                    </a:solidFill>
                    <a:sym typeface="Arial"/>
                  </a:rPr>
                  <a:t>5. 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Among clusters with following conditions,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with the smallest value of </a:t>
                </a:r>
                <a:r>
                  <a:rPr lang="en-US" sz="1800" i="1" u="none" strike="noStrike" cap="none" dirty="0">
                    <a:solidFill>
                      <a:schemeClr val="dk1"/>
                    </a:solidFill>
                    <a:sym typeface="Arial"/>
                  </a:rPr>
                  <a:t>Cost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chemeClr val="dk1"/>
                    </a:solidFill>
                  </a:rPr>
                  <a:t>		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u="none" strike="noStrike" cap="none" dirty="0">
                  <a:solidFill>
                    <a:schemeClr val="dk1"/>
                  </a:solidFill>
                  <a:sym typeface="Arial"/>
                </a:endParaRP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chemeClr val="dk1"/>
                    </a:solidFill>
                  </a:rPr>
                  <a:t>		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en-US" sz="1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ain</m:t>
                    </m:r>
                    <m:r>
                      <a:rPr lang="en-US" altLang="ko-KR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		3.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should not be marked as an </a:t>
                </a:r>
                <a:r>
                  <a:rPr lang="en-US" sz="1800" b="0" i="1" u="none" strike="noStrike" cap="none" dirty="0">
                    <a:solidFill>
                      <a:schemeClr val="dk1"/>
                    </a:solidFill>
                    <a:sym typeface="Arial"/>
                  </a:rPr>
                  <a:t>unmatchable pair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chemeClr val="dk1"/>
                    </a:solidFill>
                  </a:rPr>
                  <a:t>		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is not an adjacent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</a:t>
                </a:r>
                <a:r>
                  <a:rPr lang="en-US" sz="1800" dirty="0">
                    <a:solidFill>
                      <a:schemeClr val="dk1"/>
                    </a:solidFill>
                  </a:rPr>
                  <a:t>is not an adjacent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chemeClr val="dk1"/>
                    </a:solidFill>
                  </a:rPr>
                  <a:t>		5.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should not be marked as an </a:t>
                </a:r>
                <a:r>
                  <a:rPr lang="en-US" sz="1800" b="0" i="1" u="none" strike="noStrike" cap="none" dirty="0">
                    <a:solidFill>
                      <a:schemeClr val="dk1"/>
                    </a:solidFill>
                    <a:sym typeface="Arial"/>
                  </a:rPr>
                  <a:t>irremovable 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cluster.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180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3A3B5AE8-A1C5-4F14-BF98-26B443CA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6" y="1315705"/>
                <a:ext cx="11607721" cy="5108079"/>
              </a:xfrm>
              <a:prstGeom prst="rect">
                <a:avLst/>
              </a:prstGeom>
              <a:blipFill>
                <a:blip r:embed="rId3"/>
                <a:stretch>
                  <a:fillRect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15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88;p13"/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1868750" y="1876096"/>
            <a:ext cx="8454501" cy="967666"/>
          </a:xfrm>
          <a:prstGeom prst="roundRect">
            <a:avLst>
              <a:gd name="adj" fmla="val 16667"/>
            </a:avLst>
          </a:prstGeom>
          <a:solidFill>
            <a:srgbClr val="23632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I-k-means−+: An iterative clustering algorithm </a:t>
            </a:r>
          </a:p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based on an enhanced version of the </a:t>
            </a:r>
            <a:r>
              <a:rPr lang="en-US" altLang="ko-KR" sz="2500" b="1" i="1" dirty="0">
                <a:solidFill>
                  <a:schemeClr val="bg1"/>
                </a:solidFill>
              </a:rPr>
              <a:t>k</a:t>
            </a:r>
            <a:r>
              <a:rPr lang="en-US" altLang="ko-KR" sz="2500" b="1" dirty="0">
                <a:solidFill>
                  <a:schemeClr val="bg1"/>
                </a:solidFill>
              </a:rPr>
              <a:t>-means</a:t>
            </a:r>
          </a:p>
        </p:txBody>
      </p:sp>
      <p:sp>
        <p:nvSpPr>
          <p:cNvPr id="13" name="Google Shape;108;p14">
            <a:extLst>
              <a:ext uri="{FF2B5EF4-FFF2-40B4-BE49-F238E27FC236}">
                <a16:creationId xmlns:a16="http://schemas.microsoft.com/office/drawing/2014/main" id="{91148306-F69D-45C6-B9D5-F8C24C9A98DC}"/>
              </a:ext>
            </a:extLst>
          </p:cNvPr>
          <p:cNvSpPr txBox="1"/>
          <p:nvPr/>
        </p:nvSpPr>
        <p:spPr>
          <a:xfrm>
            <a:off x="1050100" y="891925"/>
            <a:ext cx="3422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Recognition 79 (2018)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402-413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7;p14">
            <a:extLst>
              <a:ext uri="{FF2B5EF4-FFF2-40B4-BE49-F238E27FC236}">
                <a16:creationId xmlns:a16="http://schemas.microsoft.com/office/drawing/2014/main" id="{CFA50C29-FBDD-4C57-9BD2-1F6E06195AC3}"/>
              </a:ext>
            </a:extLst>
          </p:cNvPr>
          <p:cNvSpPr txBox="1"/>
          <p:nvPr/>
        </p:nvSpPr>
        <p:spPr>
          <a:xfrm>
            <a:off x="2785293" y="3518844"/>
            <a:ext cx="6621415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solidFill>
                  <a:schemeClr val="dk1"/>
                </a:solidFill>
              </a:rPr>
              <a:t>Hassan </a:t>
            </a:r>
            <a:r>
              <a:rPr lang="en-US" sz="1500" b="1" dirty="0" err="1">
                <a:solidFill>
                  <a:schemeClr val="dk1"/>
                </a:solidFill>
              </a:rPr>
              <a:t>Ismkhan</a:t>
            </a:r>
            <a:endParaRPr lang="en-US" sz="15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(Computer engineering, University of </a:t>
            </a:r>
            <a:r>
              <a:rPr lang="en-US" sz="15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Bonab</a:t>
            </a:r>
            <a:r>
              <a:rPr lang="en-US" sz="1500" i="1" dirty="0">
                <a:solidFill>
                  <a:schemeClr val="dk1"/>
                </a:solidFill>
              </a:rPr>
              <a:t>, </a:t>
            </a:r>
            <a:r>
              <a:rPr lang="en-US" sz="1500" i="1" dirty="0" err="1">
                <a:solidFill>
                  <a:schemeClr val="dk1"/>
                </a:solidFill>
              </a:rPr>
              <a:t>Bonab</a:t>
            </a:r>
            <a:r>
              <a:rPr lang="en-US" sz="1500" i="1" dirty="0">
                <a:solidFill>
                  <a:schemeClr val="dk1"/>
                </a:solidFill>
              </a:rPr>
              <a:t>, East </a:t>
            </a:r>
            <a:r>
              <a:rPr lang="en-US" sz="1500" i="1" dirty="0" err="1">
                <a:solidFill>
                  <a:schemeClr val="dk1"/>
                </a:solidFill>
              </a:rPr>
              <a:t>Azerbaijian</a:t>
            </a:r>
            <a:r>
              <a:rPr lang="en-US" sz="1500" i="1" dirty="0">
                <a:solidFill>
                  <a:schemeClr val="dk1"/>
                </a:solidFill>
              </a:rPr>
              <a:t>, Iran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36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oogle Shape;134;p16">
            <a:extLst>
              <a:ext uri="{FF2B5EF4-FFF2-40B4-BE49-F238E27FC236}">
                <a16:creationId xmlns:a16="http://schemas.microsoft.com/office/drawing/2014/main" id="{0BB995AC-9CEB-4679-8160-7C4A98531E2E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3.3 The I-k-means -+ via detailed instructions</a:t>
            </a:r>
            <a:endParaRPr sz="2200" i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3A3B5AE8-A1C5-4F14-BF98-26B443CA00BB}"/>
                  </a:ext>
                </a:extLst>
              </p:cNvPr>
              <p:cNvSpPr txBox="1"/>
              <p:nvPr/>
            </p:nvSpPr>
            <p:spPr>
              <a:xfrm>
                <a:off x="292066" y="1315705"/>
                <a:ext cx="11607721" cy="5108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7350" lvl="8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1800" b="1" u="none" strike="noStrike" cap="none" dirty="0">
                    <a:solidFill>
                      <a:schemeClr val="dk1"/>
                    </a:solidFill>
                    <a:sym typeface="Arial"/>
                  </a:rPr>
                  <a:t>6.</a:t>
                </a:r>
                <a:endParaRPr lang="en-US" sz="1800" b="1" dirty="0">
                  <a:solidFill>
                    <a:schemeClr val="dk1"/>
                  </a:solidFill>
                </a:endParaRP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	1. If there are </a:t>
                </a:r>
                <a:r>
                  <a:rPr lang="en-US" sz="1800" b="0" i="1" u="none" strike="noStrike" cap="none" dirty="0">
                    <a:solidFill>
                      <a:schemeClr val="dk1"/>
                    </a:solidFill>
                    <a:sym typeface="Arial"/>
                  </a:rPr>
                  <a:t>k/2 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clusters have cost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and satisfy conditions (1)-(5), then go end.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chemeClr val="dk1"/>
                    </a:solidFill>
                  </a:rPr>
                  <a:t>	2. If there are </a:t>
                </a:r>
                <a:r>
                  <a:rPr lang="en-US" sz="1800" i="1" dirty="0">
                    <a:solidFill>
                      <a:schemeClr val="dk1"/>
                    </a:solidFill>
                  </a:rPr>
                  <a:t>k/2 </a:t>
                </a:r>
                <a:r>
                  <a:rPr lang="en-US" sz="1800" dirty="0">
                    <a:solidFill>
                      <a:schemeClr val="dk1"/>
                    </a:solidFill>
                  </a:rPr>
                  <a:t>clusters have cost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cannot be paired with any other 		cluster, so 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as an </a:t>
                </a:r>
                <a:r>
                  <a:rPr lang="en-US" sz="1800" b="0" i="1" u="none" strike="noStrike" cap="none" dirty="0">
                    <a:solidFill>
                      <a:schemeClr val="dk1"/>
                    </a:solidFill>
                    <a:sym typeface="Arial"/>
                  </a:rPr>
                  <a:t>indivisible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 cluster and go to #3.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1800" dirty="0">
                    <a:solidFill>
                      <a:schemeClr val="dk1"/>
                    </a:solidFill>
                  </a:rPr>
                  <a:t>	</a:t>
                </a:r>
                <a:r>
                  <a:rPr lang="en-US" sz="1800" b="0" u="none" strike="noStrike" cap="none" dirty="0">
                    <a:solidFill>
                      <a:schemeClr val="dk1"/>
                    </a:solidFill>
                    <a:sym typeface="Arial"/>
                  </a:rPr>
                  <a:t>(consider another cluster to divide)</a:t>
                </a:r>
              </a:p>
              <a:p>
                <a:pPr marL="387350" lvl="8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altLang="ko-KR" sz="1800" b="1" dirty="0">
                    <a:solidFill>
                      <a:schemeClr val="dk1"/>
                    </a:solidFill>
                  </a:rPr>
                  <a:t>7.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b="1" dirty="0">
                    <a:solidFill>
                      <a:schemeClr val="dk1"/>
                    </a:solidFill>
                  </a:rPr>
                  <a:t>	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1. Save the current solution :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S’ ← S.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b="1" i="1" dirty="0">
                    <a:solidFill>
                      <a:schemeClr val="dk1"/>
                    </a:solidFill>
                  </a:rPr>
                  <a:t>	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2. For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S’,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change coordination of center of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b="1" i="1" dirty="0">
                    <a:solidFill>
                      <a:schemeClr val="dk1"/>
                    </a:solidFill>
                  </a:rPr>
                  <a:t>,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as a random data point from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1800" b="0" u="none" strike="noStrike" cap="none" dirty="0">
                  <a:solidFill>
                    <a:schemeClr val="dk1"/>
                  </a:solidFill>
                  <a:sym typeface="Arial"/>
                </a:endParaRPr>
              </a:p>
              <a:p>
                <a:pPr marL="387350" lvl="0" indent="-28575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sz="180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3A3B5AE8-A1C5-4F14-BF98-26B443CA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6" y="1315705"/>
                <a:ext cx="11607721" cy="5108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3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The I-k-means - +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oogle Shape;134;p16">
            <a:extLst>
              <a:ext uri="{FF2B5EF4-FFF2-40B4-BE49-F238E27FC236}">
                <a16:creationId xmlns:a16="http://schemas.microsoft.com/office/drawing/2014/main" id="{0BB995AC-9CEB-4679-8160-7C4A98531E2E}"/>
              </a:ext>
            </a:extLst>
          </p:cNvPr>
          <p:cNvSpPr txBox="1"/>
          <p:nvPr/>
        </p:nvSpPr>
        <p:spPr>
          <a:xfrm>
            <a:off x="784577" y="805012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3.3 The I-k-means -+ via detailed instructions</a:t>
            </a:r>
            <a:endParaRPr sz="2200" i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3A3B5AE8-A1C5-4F14-BF98-26B443CA00BB}"/>
                  </a:ext>
                </a:extLst>
              </p:cNvPr>
              <p:cNvSpPr txBox="1"/>
              <p:nvPr/>
            </p:nvSpPr>
            <p:spPr>
              <a:xfrm>
                <a:off x="292066" y="1315705"/>
                <a:ext cx="11607721" cy="5108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7350" lvl="8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altLang="ko-KR" sz="1800" b="1" dirty="0">
                    <a:solidFill>
                      <a:schemeClr val="dk1"/>
                    </a:solidFill>
                  </a:rPr>
                  <a:t>8.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If SSEDM(I, k, S’) &gt; SSEDM(I, k, S) then : the solution is not improved and the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should be marked as an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unmatchable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 pair. 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	Otherwise if SSEDM(I, k, S’) &lt; SSEDM(I, k, S) then: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	1. Mark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as an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irremovable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 cluster.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	2. Mark previous strong adjacent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clusters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, as an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indivisible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 cluster. 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	3. S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← S’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i="1" dirty="0">
                    <a:solidFill>
                      <a:schemeClr val="dk1"/>
                    </a:solidFill>
                  </a:rPr>
                  <a:t>	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4. Mark the current strong adjacent clusters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, as an </a:t>
                </a:r>
                <a:r>
                  <a:rPr lang="en-US" altLang="ko-KR" sz="1800" i="1" dirty="0">
                    <a:solidFill>
                      <a:schemeClr val="dk1"/>
                    </a:solidFill>
                  </a:rPr>
                  <a:t>irremovable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 cluster.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altLang="ko-KR" sz="1800" dirty="0">
                    <a:solidFill>
                      <a:schemeClr val="dk1"/>
                    </a:solidFill>
                  </a:rPr>
                  <a:t>	5.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←#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marL="387350" lvl="8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altLang="ko-KR" sz="1800" b="1" dirty="0">
                    <a:solidFill>
                      <a:schemeClr val="dk1"/>
                    </a:solidFill>
                  </a:rPr>
                  <a:t>9.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, then go to end.</a:t>
                </a:r>
              </a:p>
              <a:p>
                <a:pPr marL="387350" lvl="8" indent="-285750" algn="just">
                  <a:lnSpc>
                    <a:spcPct val="150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altLang="ko-KR" sz="1800" b="1" dirty="0">
                    <a:solidFill>
                      <a:schemeClr val="dk1"/>
                    </a:solidFill>
                  </a:rPr>
                  <a:t>10. </a:t>
                </a:r>
                <a:r>
                  <a:rPr lang="en-US" altLang="ko-KR" sz="1800" dirty="0">
                    <a:solidFill>
                      <a:schemeClr val="dk1"/>
                    </a:solidFill>
                  </a:rPr>
                  <a:t>The end of the algorithm.</a:t>
                </a: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altLang="ko-KR" sz="1800" b="1" dirty="0">
                  <a:solidFill>
                    <a:schemeClr val="dk1"/>
                  </a:solidFill>
                </a:endParaRPr>
              </a:p>
              <a:p>
                <a:pPr marL="101600" lvl="8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1800" b="0" u="none" strike="noStrike" cap="none" dirty="0">
                  <a:solidFill>
                    <a:schemeClr val="dk1"/>
                  </a:solidFill>
                  <a:sym typeface="Arial"/>
                </a:endParaRPr>
              </a:p>
              <a:p>
                <a:pPr marL="387350" lvl="0" indent="-28575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sz="1800" b="0" i="0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22" name="Google Shape;132;p16">
                <a:extLst>
                  <a:ext uri="{FF2B5EF4-FFF2-40B4-BE49-F238E27FC236}">
                    <a16:creationId xmlns:a16="http://schemas.microsoft.com/office/drawing/2014/main" id="{3A3B5AE8-A1C5-4F14-BF98-26B443CA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6" y="1315705"/>
                <a:ext cx="11607721" cy="5108079"/>
              </a:xfrm>
              <a:prstGeom prst="rect">
                <a:avLst/>
              </a:prstGeom>
              <a:blipFill>
                <a:blip r:embed="rId3"/>
                <a:stretch>
                  <a:fillRect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76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4EBB4-66D2-4B2E-909A-B34D99081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10" y="1496437"/>
            <a:ext cx="5430530" cy="4289518"/>
          </a:xfrm>
          <a:prstGeom prst="rect">
            <a:avLst/>
          </a:prstGeom>
        </p:spPr>
      </p:pic>
      <p:sp>
        <p:nvSpPr>
          <p:cNvPr id="19" name="Google Shape;132;p16">
            <a:extLst>
              <a:ext uri="{FF2B5EF4-FFF2-40B4-BE49-F238E27FC236}">
                <a16:creationId xmlns:a16="http://schemas.microsoft.com/office/drawing/2014/main" id="{816244F0-A24A-4549-8A2F-C99BF21F89EE}"/>
              </a:ext>
            </a:extLst>
          </p:cNvPr>
          <p:cNvSpPr txBox="1"/>
          <p:nvPr/>
        </p:nvSpPr>
        <p:spPr>
          <a:xfrm>
            <a:off x="550060" y="1882412"/>
            <a:ext cx="5645311" cy="28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from : </a:t>
            </a:r>
            <a:r>
              <a:rPr lang="en-US" sz="2000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two-dimensional synthetic problems, UCI machine learning repository, protein dataset(KDDCUP04Bio).</a:t>
            </a:r>
          </a:p>
          <a:p>
            <a:pPr marL="457200" marR="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u="none" dirty="0">
                <a:solidFill>
                  <a:schemeClr val="dk1"/>
                </a:solidFill>
              </a:rPr>
              <a:t>Compare I-k-means-+ to :</a:t>
            </a:r>
            <a:r>
              <a:rPr lang="en-US" sz="2000" b="0" u="none" dirty="0">
                <a:solidFill>
                  <a:schemeClr val="dk1"/>
                </a:solidFill>
              </a:rPr>
              <a:t> k-means, k-means++.</a:t>
            </a:r>
          </a:p>
          <a:p>
            <a:pPr marL="457200" marR="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Criteria for accuracy :</a:t>
            </a:r>
            <a:r>
              <a:rPr lang="en-US" sz="2000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SSEDM, runtime of algorithms, maximum of partial SSEDMs.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3083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1) Results on synthetic datasets</a:t>
            </a:r>
            <a:endParaRPr sz="2200" i="1" u="sng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6607A-38FA-4339-B7A4-8A1D8C8E5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905000"/>
            <a:ext cx="11963400" cy="3048000"/>
          </a:xfrm>
          <a:prstGeom prst="rect">
            <a:avLst/>
          </a:prstGeom>
        </p:spPr>
      </p:pic>
      <p:sp>
        <p:nvSpPr>
          <p:cNvPr id="19" name="Google Shape;492;p39">
            <a:extLst>
              <a:ext uri="{FF2B5EF4-FFF2-40B4-BE49-F238E27FC236}">
                <a16:creationId xmlns:a16="http://schemas.microsoft.com/office/drawing/2014/main" id="{C513C4FD-4742-4CBF-90A6-A1932B63BC22}"/>
              </a:ext>
            </a:extLst>
          </p:cNvPr>
          <p:cNvSpPr/>
          <p:nvPr/>
        </p:nvSpPr>
        <p:spPr>
          <a:xfrm>
            <a:off x="3257549" y="2790825"/>
            <a:ext cx="942975" cy="1966002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92;p39">
            <a:extLst>
              <a:ext uri="{FF2B5EF4-FFF2-40B4-BE49-F238E27FC236}">
                <a16:creationId xmlns:a16="http://schemas.microsoft.com/office/drawing/2014/main" id="{8372664D-EC98-4966-91CD-A1A7401E323E}"/>
              </a:ext>
            </a:extLst>
          </p:cNvPr>
          <p:cNvSpPr/>
          <p:nvPr/>
        </p:nvSpPr>
        <p:spPr>
          <a:xfrm>
            <a:off x="6492795" y="2790825"/>
            <a:ext cx="942975" cy="1966002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92;p39">
            <a:extLst>
              <a:ext uri="{FF2B5EF4-FFF2-40B4-BE49-F238E27FC236}">
                <a16:creationId xmlns:a16="http://schemas.microsoft.com/office/drawing/2014/main" id="{8B9EEBF0-D096-48BE-917A-6DD2DA0273CE}"/>
              </a:ext>
            </a:extLst>
          </p:cNvPr>
          <p:cNvSpPr/>
          <p:nvPr/>
        </p:nvSpPr>
        <p:spPr>
          <a:xfrm>
            <a:off x="9791699" y="2788678"/>
            <a:ext cx="942975" cy="1966002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298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1) Results on synthetic datasets</a:t>
            </a:r>
            <a:endParaRPr sz="2200" i="1" u="sng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E398A-71F2-4773-9393-7FB9DE451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2" r="3425"/>
          <a:stretch/>
        </p:blipFill>
        <p:spPr>
          <a:xfrm>
            <a:off x="167676" y="1823117"/>
            <a:ext cx="5760647" cy="40950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B47C5D-A7E7-4CE5-9592-490BAFA2E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3" r="1826"/>
          <a:stretch/>
        </p:blipFill>
        <p:spPr>
          <a:xfrm>
            <a:off x="5928322" y="1543347"/>
            <a:ext cx="6263677" cy="433181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47D16AA-CE05-40B5-9652-DD9F543CD864}"/>
              </a:ext>
            </a:extLst>
          </p:cNvPr>
          <p:cNvSpPr/>
          <p:nvPr/>
        </p:nvSpPr>
        <p:spPr>
          <a:xfrm>
            <a:off x="619125" y="2676525"/>
            <a:ext cx="200025" cy="200025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5429D11-F325-4818-A051-4BDEF33DBE7F}"/>
              </a:ext>
            </a:extLst>
          </p:cNvPr>
          <p:cNvSpPr/>
          <p:nvPr/>
        </p:nvSpPr>
        <p:spPr>
          <a:xfrm>
            <a:off x="3105150" y="2142356"/>
            <a:ext cx="200025" cy="200025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8B55CC-438A-4AC8-BC2A-E68ED5D95F39}"/>
              </a:ext>
            </a:extLst>
          </p:cNvPr>
          <p:cNvSpPr/>
          <p:nvPr/>
        </p:nvSpPr>
        <p:spPr>
          <a:xfrm>
            <a:off x="292417" y="4552950"/>
            <a:ext cx="200025" cy="200025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0AB191B-57D7-42E2-8EF8-55493EED53A5}"/>
              </a:ext>
            </a:extLst>
          </p:cNvPr>
          <p:cNvSpPr/>
          <p:nvPr/>
        </p:nvSpPr>
        <p:spPr>
          <a:xfrm>
            <a:off x="1362075" y="4038600"/>
            <a:ext cx="304800" cy="304800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36417F6-B004-42EF-BBA4-33D3B024630A}"/>
              </a:ext>
            </a:extLst>
          </p:cNvPr>
          <p:cNvSpPr/>
          <p:nvPr/>
        </p:nvSpPr>
        <p:spPr>
          <a:xfrm>
            <a:off x="2886075" y="4962525"/>
            <a:ext cx="400050" cy="400050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4D2DD5-6DE2-435A-8AEB-333191C99112}"/>
              </a:ext>
            </a:extLst>
          </p:cNvPr>
          <p:cNvSpPr/>
          <p:nvPr/>
        </p:nvSpPr>
        <p:spPr>
          <a:xfrm>
            <a:off x="7476960" y="2356598"/>
            <a:ext cx="362115" cy="362115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F7AFD0-6C5E-4A2E-8EFF-E7A90ABDD7DA}"/>
              </a:ext>
            </a:extLst>
          </p:cNvPr>
          <p:cNvSpPr/>
          <p:nvPr/>
        </p:nvSpPr>
        <p:spPr>
          <a:xfrm>
            <a:off x="8650420" y="2194590"/>
            <a:ext cx="362115" cy="362115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1) Results on synthetic datasets</a:t>
            </a:r>
            <a:endParaRPr sz="2200" i="1" u="sng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245BBD-4639-44ED-BFE8-0C1A19F6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1595438"/>
            <a:ext cx="8896350" cy="3667125"/>
          </a:xfrm>
          <a:prstGeom prst="rect">
            <a:avLst/>
          </a:prstGeom>
        </p:spPr>
      </p:pic>
      <p:sp>
        <p:nvSpPr>
          <p:cNvPr id="19" name="Google Shape;132;p16">
            <a:extLst>
              <a:ext uri="{FF2B5EF4-FFF2-40B4-BE49-F238E27FC236}">
                <a16:creationId xmlns:a16="http://schemas.microsoft.com/office/drawing/2014/main" id="{6B3D4EEC-8170-45A7-B2EA-99E14315879A}"/>
              </a:ext>
            </a:extLst>
          </p:cNvPr>
          <p:cNvSpPr txBox="1"/>
          <p:nvPr/>
        </p:nvSpPr>
        <p:spPr>
          <a:xfrm>
            <a:off x="736677" y="5404756"/>
            <a:ext cx="10718496" cy="57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just">
              <a:lnSpc>
                <a:spcPct val="115000"/>
              </a:lnSpc>
              <a:buClr>
                <a:schemeClr val="dk1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sz="1800" i="0" strike="noStrike" cap="none" dirty="0">
                <a:solidFill>
                  <a:schemeClr val="dk1"/>
                </a:solidFill>
                <a:sym typeface="Arial"/>
              </a:rPr>
              <a:t>The worst solution obtained by IKM-+ is better than the best solutions of other two competitors.</a:t>
            </a:r>
            <a:endParaRPr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BC8CC6-4BB2-4573-9E62-5CA9B02BFACE}"/>
              </a:ext>
            </a:extLst>
          </p:cNvPr>
          <p:cNvSpPr/>
          <p:nvPr/>
        </p:nvSpPr>
        <p:spPr>
          <a:xfrm>
            <a:off x="3105150" y="2332552"/>
            <a:ext cx="1172648" cy="1172648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192382-31D4-4743-8AC2-8813735E6FBC}"/>
              </a:ext>
            </a:extLst>
          </p:cNvPr>
          <p:cNvSpPr/>
          <p:nvPr/>
        </p:nvSpPr>
        <p:spPr>
          <a:xfrm>
            <a:off x="5668484" y="2351566"/>
            <a:ext cx="1172647" cy="1172647"/>
          </a:xfrm>
          <a:prstGeom prst="ellipse">
            <a:avLst/>
          </a:prstGeom>
          <a:noFill/>
          <a:ln w="22225">
            <a:solidFill>
              <a:srgbClr val="F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1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2) Results on real-world datasets</a:t>
            </a:r>
            <a:endParaRPr sz="2200" i="1" u="sng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FAC3CF-7BEC-42FE-846D-9394D45928DA}"/>
              </a:ext>
            </a:extLst>
          </p:cNvPr>
          <p:cNvGrpSpPr/>
          <p:nvPr/>
        </p:nvGrpSpPr>
        <p:grpSpPr>
          <a:xfrm>
            <a:off x="343110" y="1969433"/>
            <a:ext cx="11505781" cy="2919135"/>
            <a:chOff x="1223889" y="1338540"/>
            <a:chExt cx="9744075" cy="24721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4D73D7-B494-4C6B-B85B-D9618C799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49" t="4067" r="2640" b="7951"/>
            <a:stretch/>
          </p:blipFill>
          <p:spPr>
            <a:xfrm>
              <a:off x="1223889" y="1338540"/>
              <a:ext cx="9744075" cy="2472172"/>
            </a:xfrm>
            <a:prstGeom prst="rect">
              <a:avLst/>
            </a:prstGeom>
          </p:spPr>
        </p:pic>
        <p:sp>
          <p:nvSpPr>
            <p:cNvPr id="23" name="Google Shape;492;p39">
              <a:extLst>
                <a:ext uri="{FF2B5EF4-FFF2-40B4-BE49-F238E27FC236}">
                  <a16:creationId xmlns:a16="http://schemas.microsoft.com/office/drawing/2014/main" id="{9186187E-0C6B-4BE6-A59B-CB657D57F99D}"/>
                </a:ext>
              </a:extLst>
            </p:cNvPr>
            <p:cNvSpPr/>
            <p:nvPr/>
          </p:nvSpPr>
          <p:spPr>
            <a:xfrm>
              <a:off x="4000500" y="2142438"/>
              <a:ext cx="866776" cy="1562788"/>
            </a:xfrm>
            <a:prstGeom prst="rect">
              <a:avLst/>
            </a:prstGeom>
            <a:noFill/>
            <a:ln w="19050" cap="flat" cmpd="sng">
              <a:solidFill>
                <a:srgbClr val="FE7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92;p39">
              <a:extLst>
                <a:ext uri="{FF2B5EF4-FFF2-40B4-BE49-F238E27FC236}">
                  <a16:creationId xmlns:a16="http://schemas.microsoft.com/office/drawing/2014/main" id="{5A2705C9-E243-46F6-A1B4-20E06577D7FE}"/>
                </a:ext>
              </a:extLst>
            </p:cNvPr>
            <p:cNvSpPr/>
            <p:nvPr/>
          </p:nvSpPr>
          <p:spPr>
            <a:xfrm>
              <a:off x="6872760" y="2142438"/>
              <a:ext cx="866776" cy="1562788"/>
            </a:xfrm>
            <a:prstGeom prst="rect">
              <a:avLst/>
            </a:prstGeom>
            <a:noFill/>
            <a:ln w="19050" cap="flat" cmpd="sng">
              <a:solidFill>
                <a:srgbClr val="FE7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92;p39">
              <a:extLst>
                <a:ext uri="{FF2B5EF4-FFF2-40B4-BE49-F238E27FC236}">
                  <a16:creationId xmlns:a16="http://schemas.microsoft.com/office/drawing/2014/main" id="{C7FD9161-7C02-4947-B6A2-4DF712AD3FD8}"/>
                </a:ext>
              </a:extLst>
            </p:cNvPr>
            <p:cNvSpPr/>
            <p:nvPr/>
          </p:nvSpPr>
          <p:spPr>
            <a:xfrm>
              <a:off x="9144000" y="2151963"/>
              <a:ext cx="771525" cy="1562788"/>
            </a:xfrm>
            <a:prstGeom prst="rect">
              <a:avLst/>
            </a:prstGeom>
            <a:noFill/>
            <a:ln w="19050" cap="flat" cmpd="sng">
              <a:solidFill>
                <a:srgbClr val="FE7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1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34;p16">
                <a:extLst>
                  <a:ext uri="{FF2B5EF4-FFF2-40B4-BE49-F238E27FC236}">
                    <a16:creationId xmlns:a16="http://schemas.microsoft.com/office/drawing/2014/main" id="{844EA0C3-82CA-4F2C-A951-C09F7BC9A196}"/>
                  </a:ext>
                </a:extLst>
              </p:cNvPr>
              <p:cNvSpPr txBox="1"/>
              <p:nvPr/>
            </p:nvSpPr>
            <p:spPr>
              <a:xfrm>
                <a:off x="335280" y="888123"/>
                <a:ext cx="9300000" cy="6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200" i="1" u="sng" dirty="0">
                    <a:solidFill>
                      <a:schemeClr val="tx1"/>
                    </a:solidFill>
                  </a:rPr>
                  <a:t>3) Effects of </a:t>
                </a:r>
                <a14:m>
                  <m:oMath xmlns:m="http://schemas.openxmlformats.org/officeDocument/2006/math">
                    <m:r>
                      <a:rPr lang="en-US" sz="2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i="1" u="sng" dirty="0">
                    <a:solidFill>
                      <a:schemeClr val="tx1"/>
                    </a:solidFill>
                  </a:rPr>
                  <a:t> and number of improvements on IKM-+</a:t>
                </a:r>
                <a:endParaRPr sz="2200" i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Google Shape;134;p16">
                <a:extLst>
                  <a:ext uri="{FF2B5EF4-FFF2-40B4-BE49-F238E27FC236}">
                    <a16:creationId xmlns:a16="http://schemas.microsoft.com/office/drawing/2014/main" id="{844EA0C3-82CA-4F2C-A951-C09F7BC9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888123"/>
                <a:ext cx="9300000" cy="697800"/>
              </a:xfrm>
              <a:prstGeom prst="rect">
                <a:avLst/>
              </a:prstGeom>
              <a:blipFill>
                <a:blip r:embed="rId4"/>
                <a:stretch>
                  <a:fillRect l="-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DB30E6B4-F4A9-4B0C-B438-B78FDEDCD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8" b="51887"/>
          <a:stretch/>
        </p:blipFill>
        <p:spPr>
          <a:xfrm>
            <a:off x="6131550" y="1775975"/>
            <a:ext cx="5796270" cy="22415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C8BDD8-0E4C-4E39-8AA5-9857EBCE7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4" t="51912" r="1589" b="-12"/>
          <a:stretch/>
        </p:blipFill>
        <p:spPr>
          <a:xfrm>
            <a:off x="6273717" y="3979230"/>
            <a:ext cx="5524267" cy="2438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46ABA57-F1D8-4079-9EA9-1DA5DA4A1DF3}"/>
              </a:ext>
            </a:extLst>
          </p:cNvPr>
          <p:cNvGrpSpPr/>
          <p:nvPr/>
        </p:nvGrpSpPr>
        <p:grpSpPr>
          <a:xfrm>
            <a:off x="335280" y="2697921"/>
            <a:ext cx="5796270" cy="2179696"/>
            <a:chOff x="624699" y="3058934"/>
            <a:chExt cx="7258050" cy="2729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034500-9E1C-451F-B0BE-C01AD5F6E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435"/>
            <a:stretch/>
          </p:blipFill>
          <p:spPr>
            <a:xfrm>
              <a:off x="624699" y="3058934"/>
              <a:ext cx="7258050" cy="6172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B902D3-CFA8-4847-B742-928DED4E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1374" y="3607109"/>
              <a:ext cx="7191375" cy="21812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7DE300-8B01-4813-8C0A-44F0F8FCF2DA}"/>
                  </a:ext>
                </a:extLst>
              </p:cNvPr>
              <p:cNvSpPr/>
              <p:nvPr/>
            </p:nvSpPr>
            <p:spPr>
              <a:xfrm>
                <a:off x="335280" y="1399220"/>
                <a:ext cx="3004349" cy="383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0" indent="-285750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𝑆𝑆𝐸𝐷𝑀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7DE300-8B01-4813-8C0A-44F0F8FCF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1399220"/>
                <a:ext cx="3004349" cy="383823"/>
              </a:xfrm>
              <a:prstGeom prst="rect">
                <a:avLst/>
              </a:prstGeom>
              <a:blipFill>
                <a:blip r:embed="rId8"/>
                <a:stretch>
                  <a:fillRect t="-6452" b="-27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68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4) Results on the third type dataset</a:t>
            </a:r>
            <a:endParaRPr sz="2200" i="1" u="sng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72F3A3-6623-423B-BE18-97B9BD73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8" y="3743494"/>
            <a:ext cx="11010305" cy="2609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4C9FFA-1016-479D-94BA-31D1B91F7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415" y="991993"/>
            <a:ext cx="3911204" cy="3345432"/>
          </a:xfrm>
          <a:prstGeom prst="rect">
            <a:avLst/>
          </a:prstGeom>
        </p:spPr>
      </p:pic>
      <p:sp>
        <p:nvSpPr>
          <p:cNvPr id="23" name="Google Shape;492;p39">
            <a:extLst>
              <a:ext uri="{FF2B5EF4-FFF2-40B4-BE49-F238E27FC236}">
                <a16:creationId xmlns:a16="http://schemas.microsoft.com/office/drawing/2014/main" id="{EC998F8F-17AC-4F51-83E8-05D3A84A8CB7}"/>
              </a:ext>
            </a:extLst>
          </p:cNvPr>
          <p:cNvSpPr/>
          <p:nvPr/>
        </p:nvSpPr>
        <p:spPr>
          <a:xfrm>
            <a:off x="3695700" y="4724400"/>
            <a:ext cx="935287" cy="1484127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92;p39">
            <a:extLst>
              <a:ext uri="{FF2B5EF4-FFF2-40B4-BE49-F238E27FC236}">
                <a16:creationId xmlns:a16="http://schemas.microsoft.com/office/drawing/2014/main" id="{56E76EA4-86E6-4181-B562-8D7ADF2F51F9}"/>
              </a:ext>
            </a:extLst>
          </p:cNvPr>
          <p:cNvSpPr/>
          <p:nvPr/>
        </p:nvSpPr>
        <p:spPr>
          <a:xfrm>
            <a:off x="6751239" y="4724399"/>
            <a:ext cx="935287" cy="1484127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92;p39">
            <a:extLst>
              <a:ext uri="{FF2B5EF4-FFF2-40B4-BE49-F238E27FC236}">
                <a16:creationId xmlns:a16="http://schemas.microsoft.com/office/drawing/2014/main" id="{E1FEDFEF-C969-4335-837A-E7BE2610B218}"/>
              </a:ext>
            </a:extLst>
          </p:cNvPr>
          <p:cNvSpPr/>
          <p:nvPr/>
        </p:nvSpPr>
        <p:spPr>
          <a:xfrm>
            <a:off x="9424859" y="4724399"/>
            <a:ext cx="935287" cy="1484127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39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5) More experiments to consider effects of increasing number of clusters</a:t>
            </a:r>
            <a:endParaRPr sz="2200" i="1" u="sng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BA2DB-758D-46C1-B5AE-C7392EDFC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33" y="1450379"/>
            <a:ext cx="6799787" cy="5068800"/>
          </a:xfrm>
          <a:prstGeom prst="rect">
            <a:avLst/>
          </a:prstGeom>
        </p:spPr>
      </p:pic>
      <p:sp>
        <p:nvSpPr>
          <p:cNvPr id="23" name="Google Shape;492;p39">
            <a:extLst>
              <a:ext uri="{FF2B5EF4-FFF2-40B4-BE49-F238E27FC236}">
                <a16:creationId xmlns:a16="http://schemas.microsoft.com/office/drawing/2014/main" id="{49A6C3FD-B2E7-4243-8991-F65C83CD25D8}"/>
              </a:ext>
            </a:extLst>
          </p:cNvPr>
          <p:cNvSpPr/>
          <p:nvPr/>
        </p:nvSpPr>
        <p:spPr>
          <a:xfrm>
            <a:off x="4905374" y="2115133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92;p39">
            <a:extLst>
              <a:ext uri="{FF2B5EF4-FFF2-40B4-BE49-F238E27FC236}">
                <a16:creationId xmlns:a16="http://schemas.microsoft.com/office/drawing/2014/main" id="{9414A316-AF46-4671-B910-3E50F7A16A2D}"/>
              </a:ext>
            </a:extLst>
          </p:cNvPr>
          <p:cNvSpPr/>
          <p:nvPr/>
        </p:nvSpPr>
        <p:spPr>
          <a:xfrm>
            <a:off x="8639174" y="2115133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92;p39">
            <a:extLst>
              <a:ext uri="{FF2B5EF4-FFF2-40B4-BE49-F238E27FC236}">
                <a16:creationId xmlns:a16="http://schemas.microsoft.com/office/drawing/2014/main" id="{E24654CC-8A89-4FF9-8EAA-2A62FDDA33BB}"/>
              </a:ext>
            </a:extLst>
          </p:cNvPr>
          <p:cNvSpPr/>
          <p:nvPr/>
        </p:nvSpPr>
        <p:spPr>
          <a:xfrm>
            <a:off x="4905373" y="3809418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492;p39">
            <a:extLst>
              <a:ext uri="{FF2B5EF4-FFF2-40B4-BE49-F238E27FC236}">
                <a16:creationId xmlns:a16="http://schemas.microsoft.com/office/drawing/2014/main" id="{575C0F26-C3EB-4F4F-93A4-F71633C16F67}"/>
              </a:ext>
            </a:extLst>
          </p:cNvPr>
          <p:cNvSpPr/>
          <p:nvPr/>
        </p:nvSpPr>
        <p:spPr>
          <a:xfrm>
            <a:off x="4905372" y="5501011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92;p39">
            <a:extLst>
              <a:ext uri="{FF2B5EF4-FFF2-40B4-BE49-F238E27FC236}">
                <a16:creationId xmlns:a16="http://schemas.microsoft.com/office/drawing/2014/main" id="{89C3C1BB-BD06-41DC-81D0-11660989B0BF}"/>
              </a:ext>
            </a:extLst>
          </p:cNvPr>
          <p:cNvSpPr/>
          <p:nvPr/>
        </p:nvSpPr>
        <p:spPr>
          <a:xfrm>
            <a:off x="8639173" y="3798616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92;p39">
            <a:extLst>
              <a:ext uri="{FF2B5EF4-FFF2-40B4-BE49-F238E27FC236}">
                <a16:creationId xmlns:a16="http://schemas.microsoft.com/office/drawing/2014/main" id="{28E1AF7C-9E24-4BE0-8D1C-C9A5253E7755}"/>
              </a:ext>
            </a:extLst>
          </p:cNvPr>
          <p:cNvSpPr/>
          <p:nvPr/>
        </p:nvSpPr>
        <p:spPr>
          <a:xfrm>
            <a:off x="8639173" y="5501149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441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1067616" y="1730100"/>
            <a:ext cx="10118543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Recent works for k-means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I-k-means - +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Results of performed experiments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Conclusion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1132F-C8D0-452B-9DFD-AEB76682BD33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Contents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1" name="Google Shape;84;p13">
            <a:extLst>
              <a:ext uri="{FF2B5EF4-FFF2-40B4-BE49-F238E27FC236}">
                <a16:creationId xmlns:a16="http://schemas.microsoft.com/office/drawing/2014/main" id="{A4C25BDA-ADC1-4055-B5CC-F027D7144FA4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2" name="Google Shape;85;p13">
              <a:extLst>
                <a:ext uri="{FF2B5EF4-FFF2-40B4-BE49-F238E27FC236}">
                  <a16:creationId xmlns:a16="http://schemas.microsoft.com/office/drawing/2014/main" id="{1FE4E79D-4E6E-4174-8D4B-DD2484A8FB1E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5" name="Google Shape;86;p13">
                <a:extLst>
                  <a:ext uri="{FF2B5EF4-FFF2-40B4-BE49-F238E27FC236}">
                    <a16:creationId xmlns:a16="http://schemas.microsoft.com/office/drawing/2014/main" id="{80336194-03B8-43E7-84F9-1D8D7029BD27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7;p13">
                <a:extLst>
                  <a:ext uri="{FF2B5EF4-FFF2-40B4-BE49-F238E27FC236}">
                    <a16:creationId xmlns:a16="http://schemas.microsoft.com/office/drawing/2014/main" id="{9A283D2C-FE59-4AE2-AD75-1991094DD7EA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" name="Google Shape;88;p13">
              <a:extLst>
                <a:ext uri="{FF2B5EF4-FFF2-40B4-BE49-F238E27FC236}">
                  <a16:creationId xmlns:a16="http://schemas.microsoft.com/office/drawing/2014/main" id="{71372B3E-9A8E-45EC-946F-9C4C72387195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89;p13">
              <a:extLst>
                <a:ext uri="{FF2B5EF4-FFF2-40B4-BE49-F238E27FC236}">
                  <a16:creationId xmlns:a16="http://schemas.microsoft.com/office/drawing/2014/main" id="{E08FC56D-8697-4F8E-A2E6-080D311C5FAF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F69C90-9727-4A50-BE0B-907F3A516B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Google Shape;133;p16">
            <a:extLst>
              <a:ext uri="{FF2B5EF4-FFF2-40B4-BE49-F238E27FC236}">
                <a16:creationId xmlns:a16="http://schemas.microsoft.com/office/drawing/2014/main" id="{138C37B3-9D1C-469A-AA4A-E12581F8854D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680714" y="4010720"/>
            <a:ext cx="1508018" cy="1508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Results of performed experiments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Google Shape;134;p16">
            <a:extLst>
              <a:ext uri="{FF2B5EF4-FFF2-40B4-BE49-F238E27FC236}">
                <a16:creationId xmlns:a16="http://schemas.microsoft.com/office/drawing/2014/main" id="{844EA0C3-82CA-4F2C-A951-C09F7BC9A196}"/>
              </a:ext>
            </a:extLst>
          </p:cNvPr>
          <p:cNvSpPr txBox="1"/>
          <p:nvPr/>
        </p:nvSpPr>
        <p:spPr>
          <a:xfrm>
            <a:off x="335280" y="888123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i="1" u="sng" dirty="0">
                <a:solidFill>
                  <a:schemeClr val="tx1"/>
                </a:solidFill>
              </a:rPr>
              <a:t>5) More experiments to consider effects of increasing number of clusters</a:t>
            </a:r>
            <a:endParaRPr sz="2200" i="1" u="sng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6D28E-2849-42EB-B25B-DC37884B0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527" y="1504799"/>
            <a:ext cx="6760800" cy="5066933"/>
          </a:xfrm>
          <a:prstGeom prst="rect">
            <a:avLst/>
          </a:prstGeom>
        </p:spPr>
      </p:pic>
      <p:sp>
        <p:nvSpPr>
          <p:cNvPr id="19" name="Google Shape;492;p39">
            <a:extLst>
              <a:ext uri="{FF2B5EF4-FFF2-40B4-BE49-F238E27FC236}">
                <a16:creationId xmlns:a16="http://schemas.microsoft.com/office/drawing/2014/main" id="{88EC10FB-70E3-4A1D-A800-A6C52B54B2F1}"/>
              </a:ext>
            </a:extLst>
          </p:cNvPr>
          <p:cNvSpPr/>
          <p:nvPr/>
        </p:nvSpPr>
        <p:spPr>
          <a:xfrm>
            <a:off x="4886324" y="2153233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92;p39">
            <a:extLst>
              <a:ext uri="{FF2B5EF4-FFF2-40B4-BE49-F238E27FC236}">
                <a16:creationId xmlns:a16="http://schemas.microsoft.com/office/drawing/2014/main" id="{96A63B66-B2C7-45F4-B482-778C5AC0BE05}"/>
              </a:ext>
            </a:extLst>
          </p:cNvPr>
          <p:cNvSpPr/>
          <p:nvPr/>
        </p:nvSpPr>
        <p:spPr>
          <a:xfrm>
            <a:off x="8620124" y="2153233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92;p39">
            <a:extLst>
              <a:ext uri="{FF2B5EF4-FFF2-40B4-BE49-F238E27FC236}">
                <a16:creationId xmlns:a16="http://schemas.microsoft.com/office/drawing/2014/main" id="{A09BDB66-B61E-4E5A-A460-C8407DBAE469}"/>
              </a:ext>
            </a:extLst>
          </p:cNvPr>
          <p:cNvSpPr/>
          <p:nvPr/>
        </p:nvSpPr>
        <p:spPr>
          <a:xfrm>
            <a:off x="4905374" y="3858208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92;p39">
            <a:extLst>
              <a:ext uri="{FF2B5EF4-FFF2-40B4-BE49-F238E27FC236}">
                <a16:creationId xmlns:a16="http://schemas.microsoft.com/office/drawing/2014/main" id="{36B96517-F52A-4FF7-ACEA-4931606A2897}"/>
              </a:ext>
            </a:extLst>
          </p:cNvPr>
          <p:cNvSpPr/>
          <p:nvPr/>
        </p:nvSpPr>
        <p:spPr>
          <a:xfrm>
            <a:off x="4905374" y="5563183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92;p39">
            <a:extLst>
              <a:ext uri="{FF2B5EF4-FFF2-40B4-BE49-F238E27FC236}">
                <a16:creationId xmlns:a16="http://schemas.microsoft.com/office/drawing/2014/main" id="{012BD390-C3E4-4729-B634-C1EE8F7CEC59}"/>
              </a:ext>
            </a:extLst>
          </p:cNvPr>
          <p:cNvSpPr/>
          <p:nvPr/>
        </p:nvSpPr>
        <p:spPr>
          <a:xfrm>
            <a:off x="8620124" y="3858208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492;p39">
            <a:extLst>
              <a:ext uri="{FF2B5EF4-FFF2-40B4-BE49-F238E27FC236}">
                <a16:creationId xmlns:a16="http://schemas.microsoft.com/office/drawing/2014/main" id="{5DE49E2F-7BB2-4888-A724-3F236EF0CDEF}"/>
              </a:ext>
            </a:extLst>
          </p:cNvPr>
          <p:cNvSpPr/>
          <p:nvPr/>
        </p:nvSpPr>
        <p:spPr>
          <a:xfrm>
            <a:off x="8620124" y="5563183"/>
            <a:ext cx="698373" cy="895350"/>
          </a:xfrm>
          <a:prstGeom prst="rect">
            <a:avLst/>
          </a:prstGeom>
          <a:noFill/>
          <a:ln w="19050" cap="flat" cmpd="sng">
            <a:solidFill>
              <a:srgbClr val="FE7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20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6238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 Conclusion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132;p16">
            <a:extLst>
              <a:ext uri="{FF2B5EF4-FFF2-40B4-BE49-F238E27FC236}">
                <a16:creationId xmlns:a16="http://schemas.microsoft.com/office/drawing/2014/main" id="{1E9D2EE8-A7F2-4494-8696-6EA868C7E637}"/>
              </a:ext>
            </a:extLst>
          </p:cNvPr>
          <p:cNvSpPr txBox="1"/>
          <p:nvPr/>
        </p:nvSpPr>
        <p:spPr>
          <a:xfrm>
            <a:off x="737572" y="1420959"/>
            <a:ext cx="10718496" cy="352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IKM-+ improve k-means by removing one(minus), dividing another one(plus).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Although this process seems to be time-consuming, using some heuristics effectively speeds up the IKM-+, where, for the largest data set with the largest clusters, runtime </a:t>
            </a:r>
            <a:r>
              <a:rPr lang="en-US" altLang="ko-KR" sz="1800" dirty="0">
                <a:solidFill>
                  <a:schemeClr val="dk1"/>
                </a:solidFill>
              </a:rPr>
              <a:t>↓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accuracy ↑ than KM, KM++.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Advantages of IKM-+ reveal more when it is applied to instances with a large number of data points or a large number of clusters.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Be expected to similar algorithms like FCM with similar objective function, and similar steps to the k-means in its algorithm.</a:t>
            </a:r>
            <a:endParaRPr lang="en-US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algn="just">
              <a:lnSpc>
                <a:spcPct val="115000"/>
              </a:lnSpc>
              <a:buClr>
                <a:schemeClr val="dk1"/>
              </a:buClr>
              <a:buSzPts val="2000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59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603090" y="2077209"/>
            <a:ext cx="5953760" cy="331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1800" b="1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Cover</a:t>
            </a:r>
            <a:r>
              <a:rPr lang="en-US" sz="1800" b="1" dirty="0">
                <a:solidFill>
                  <a:schemeClr val="dk1"/>
                </a:solidFill>
              </a:rPr>
              <a:t> wide range of application </a:t>
            </a:r>
            <a:r>
              <a:rPr lang="en-US" sz="1800" dirty="0">
                <a:solidFill>
                  <a:schemeClr val="dk1"/>
                </a:solidFill>
              </a:rPr>
              <a:t>: video processing, image processing, text analysis, bioinformatics, wireless sensor networks, analysis for web social networks, and document clustering.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1800" b="1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Kinds of clustering </a:t>
            </a:r>
            <a:r>
              <a:rPr lang="en-US" sz="1800" dirty="0">
                <a:solidFill>
                  <a:schemeClr val="dk1"/>
                </a:solidFill>
              </a:rPr>
              <a:t>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DBSCAN, CURE Chameleon, and k-MS.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897360" y="1283797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 u="sng" dirty="0">
                <a:solidFill>
                  <a:schemeClr val="tx1"/>
                </a:solidFill>
              </a:rPr>
              <a:t>Data clustering</a:t>
            </a:r>
            <a:endParaRPr sz="2400" i="1" u="sng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Introduction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19DD34-16E5-43A2-9E44-6F8F580C2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918362"/>
            <a:ext cx="5301641" cy="35666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897360" y="1283797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 u="sng" dirty="0">
                <a:solidFill>
                  <a:schemeClr val="tx1"/>
                </a:solidFill>
              </a:rPr>
              <a:t>K-means</a:t>
            </a:r>
            <a:endParaRPr sz="2400" i="1" u="sng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Introduction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35957C6-2FB4-42B9-880D-4E861EF5913E}"/>
                  </a:ext>
                </a:extLst>
              </p:cNvPr>
              <p:cNvSpPr txBox="1"/>
              <p:nvPr/>
            </p:nvSpPr>
            <p:spPr>
              <a:xfrm>
                <a:off x="737572" y="1955076"/>
                <a:ext cx="10718496" cy="3978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marR="0" lvl="0" indent="-34290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ü"/>
                </a:pPr>
                <a:r>
                  <a:rPr lang="en-US" sz="18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Try to minimize the sum of squared Euclidean distances to the mean of each group (SSEDM) as its objective function.</a:t>
                </a:r>
              </a:p>
              <a:p>
                <a:pPr marL="444500" lvl="0" indent="-34290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altLang="ko-KR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an input I, and solution S, where </a:t>
                </a:r>
                <a14:m>
                  <m:oMath xmlns:m="http://schemas.openxmlformats.org/officeDocument/2006/math">
                    <m:r>
                      <a:rPr lang="en-US" altLang="ko-KR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𝑆</m:t>
                    </m:r>
                    <m:r>
                      <a:rPr lang="en-US" altLang="ko-KR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altLang="ko-KR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R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altLang="ko-KR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∪</m:t>
                    </m:r>
                    <m:sSub>
                      <m:sSubPr>
                        <m:ctrlPr>
                          <a:rPr lang="en-US" altLang="ko-KR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R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∩</m:t>
                    </m:r>
                    <m:sSub>
                      <m:sSubPr>
                        <m:ctrlP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=0(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𝑖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≠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𝑗</m:t>
                    </m:r>
                    <m:r>
                      <a:rPr lang="en-US" sz="18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, the SSEDM value of S is calculated as:</a:t>
                </a: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𝑆𝑆𝐸𝐷𝑀</m:t>
                      </m:r>
                      <m:d>
                        <m:dPr>
                          <m:ctrlP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𝑆</m:t>
                          </m:r>
                        </m:e>
                      </m:d>
                      <m:r>
                        <a:rPr lang="en-US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en-US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𝑆𝑆𝐸𝐷𝑀</m:t>
                      </m:r>
                      <m:d>
                        <m:dPr>
                          <m:ctrlP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𝐼</m:t>
                          </m:r>
                          <m: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𝑆</m:t>
                          </m:r>
                          <m: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𝐾</m:t>
                          </m:r>
                        </m:e>
                      </m:d>
                      <m:r>
                        <a:rPr lang="en-US" sz="1800" b="0" i="1" u="none" strike="noStrike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𝑖</m:t>
                          </m:r>
                          <m: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𝑘</m:t>
                          </m:r>
                        </m:sup>
                        <m:e>
                          <m: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𝑆𝑆𝐸𝐷𝑀</m:t>
                          </m:r>
                          <m: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80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b="0" i="1" u="none" strike="noStrike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</a:endParaRPr>
              </a:p>
              <a:p>
                <a:pPr marL="444500" lvl="0" indent="-342900" algn="just">
                  <a:lnSpc>
                    <a:spcPct val="115000"/>
                  </a:lnSpc>
                  <a:buClr>
                    <a:schemeClr val="dk1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 this paper,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𝑆𝑆𝐸𝐷𝑀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is called partial SSEDM of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can be computed using following equation:</a:t>
                </a: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𝑆𝑆𝐸𝐷𝑀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ko-KR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𝑑𝑖𝑠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35957C6-2FB4-42B9-880D-4E861EF5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2" y="1955076"/>
                <a:ext cx="10718496" cy="3978327"/>
              </a:xfrm>
              <a:prstGeom prst="rect">
                <a:avLst/>
              </a:prstGeom>
              <a:blipFill>
                <a:blip r:embed="rId4"/>
                <a:stretch>
                  <a:fillRect t="-613" r="-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94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67500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897360" y="1283797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 u="sng" dirty="0">
                <a:solidFill>
                  <a:schemeClr val="tx1"/>
                </a:solidFill>
              </a:rPr>
              <a:t>K-means</a:t>
            </a:r>
            <a:endParaRPr sz="2400" i="1" u="sng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Introduction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6C1A5-DB0C-4032-9BD5-51154FBD8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860" y="1955076"/>
            <a:ext cx="3641646" cy="3538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35957C6-2FB4-42B9-880D-4E861EF5913E}"/>
                  </a:ext>
                </a:extLst>
              </p:cNvPr>
              <p:cNvSpPr txBox="1"/>
              <p:nvPr/>
            </p:nvSpPr>
            <p:spPr>
              <a:xfrm>
                <a:off x="737572" y="1955076"/>
                <a:ext cx="7008300" cy="3978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Arbitrarily choose an initial k centers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800" dirty="0"/>
                  <a:t>.</a:t>
                </a:r>
              </a:p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For each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800" dirty="0"/>
                      <m:t>∈</m:t>
                    </m:r>
                    <m:r>
                      <m:rPr>
                        <m:nor/>
                      </m:rPr>
                      <a:rPr lang="en-US" altLang="ko-KR" sz="1800" b="0" i="0" dirty="0" smtClean="0"/>
                      <m:t>{1,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800" dirty="0"/>
                  <a:t>, set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to be the set of points in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800" dirty="0"/>
                  <a:t> that are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than they 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/>
                  <a:t>. </a:t>
                </a:r>
              </a:p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For each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ko-KR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800" dirty="0"/>
                      <m:t>∈{1,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8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to be the center of mass of all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altLang="ko-KR" sz="1800" dirty="0"/>
                  <a:t>. </a:t>
                </a:r>
              </a:p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Repeat Steps 2 and 3 until C no longer changes. </a:t>
                </a:r>
                <a:endPara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35957C6-2FB4-42B9-880D-4E861EF5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2" y="1955076"/>
                <a:ext cx="7008300" cy="3978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42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67500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897360" y="1283797"/>
            <a:ext cx="9300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 u="sng" dirty="0">
                <a:solidFill>
                  <a:schemeClr val="tx1"/>
                </a:solidFill>
              </a:rPr>
              <a:t>K-means</a:t>
            </a:r>
            <a:endParaRPr sz="2400" i="1" u="sng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Introduction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6C1A5-DB0C-4032-9BD5-51154FBD8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860" y="1955076"/>
            <a:ext cx="3641646" cy="3538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35957C6-2FB4-42B9-880D-4E861EF5913E}"/>
                  </a:ext>
                </a:extLst>
              </p:cNvPr>
              <p:cNvSpPr txBox="1"/>
              <p:nvPr/>
            </p:nvSpPr>
            <p:spPr>
              <a:xfrm>
                <a:off x="737572" y="1955076"/>
                <a:ext cx="7008300" cy="3978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Arbitrarily choose an initial k centers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800" dirty="0"/>
                  <a:t>.</a:t>
                </a:r>
              </a:p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For each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800" dirty="0"/>
                      <m:t>∈</m:t>
                    </m:r>
                    <m:r>
                      <m:rPr>
                        <m:nor/>
                      </m:rPr>
                      <a:rPr lang="en-US" altLang="ko-KR" sz="1800" b="0" i="0" dirty="0" smtClean="0"/>
                      <m:t>{1,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800" dirty="0"/>
                  <a:t>, set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to be the set of points in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800" dirty="0"/>
                  <a:t> that are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than they 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/>
                  <a:t>. </a:t>
                </a:r>
              </a:p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For each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ko-KR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800" dirty="0"/>
                      <m:t>∈{1,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8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to be the center of mass of all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altLang="ko-KR" sz="1800" dirty="0"/>
                  <a:t>. </a:t>
                </a:r>
              </a:p>
              <a:p>
                <a:pPr marL="444500" lvl="0" indent="-342900">
                  <a:lnSpc>
                    <a:spcPct val="150000"/>
                  </a:lnSpc>
                  <a:buClr>
                    <a:schemeClr val="dk1"/>
                  </a:buClr>
                  <a:buSzPts val="2000"/>
                  <a:buAutoNum type="arabicPeriod"/>
                </a:pPr>
                <a:r>
                  <a:rPr lang="en-US" altLang="ko-KR" sz="1800" dirty="0"/>
                  <a:t>Repeat Steps 2 and 3 until C no longer changes. </a:t>
                </a:r>
                <a:endPara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01600" lvl="0" algn="just">
                  <a:lnSpc>
                    <a:spcPct val="115000"/>
                  </a:lnSpc>
                  <a:buClr>
                    <a:schemeClr val="dk1"/>
                  </a:buClr>
                  <a:buSzPts val="2000"/>
                </a:pPr>
                <a:endParaRPr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32;p16">
                <a:extLst>
                  <a:ext uri="{FF2B5EF4-FFF2-40B4-BE49-F238E27FC236}">
                    <a16:creationId xmlns:a16="http://schemas.microsoft.com/office/drawing/2014/main" id="{A35957C6-2FB4-42B9-880D-4E861EF5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2" y="1955076"/>
                <a:ext cx="7008300" cy="3978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45E233-FA0D-4801-825F-E0319FF7CF93}"/>
              </a:ext>
            </a:extLst>
          </p:cNvPr>
          <p:cNvSpPr/>
          <p:nvPr/>
        </p:nvSpPr>
        <p:spPr>
          <a:xfrm>
            <a:off x="0" y="1818640"/>
            <a:ext cx="12192000" cy="3856262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Although the k-means is an effective algorithm, 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its performance </a:t>
            </a:r>
            <a:r>
              <a:rPr lang="en-US" altLang="ko-KR" sz="2400" b="1" dirty="0">
                <a:solidFill>
                  <a:srgbClr val="FE7F00"/>
                </a:solidFill>
              </a:rPr>
              <a:t>strongly depends on the first instruction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where the initial centers are selected.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3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Introduction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E3C3D1-6B5D-450B-A9E7-AFEB34B9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89" y="1145720"/>
            <a:ext cx="9891022" cy="50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0"/>
            <a:ext cx="12192000" cy="772500"/>
          </a:xfrm>
          <a:prstGeom prst="rect">
            <a:avLst/>
          </a:prstGeom>
          <a:solidFill>
            <a:srgbClr val="236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11410" y="6621103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GLMs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773227" y="6631619"/>
            <a:ext cx="132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PJM WSM ISH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068" y="5939161"/>
            <a:ext cx="614880" cy="5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A509A-A1E2-439D-BF88-57FB64AD67E0}"/>
              </a:ext>
            </a:extLst>
          </p:cNvPr>
          <p:cNvSpPr txBox="1"/>
          <p:nvPr/>
        </p:nvSpPr>
        <p:spPr>
          <a:xfrm>
            <a:off x="335280" y="142240"/>
            <a:ext cx="3434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Introduction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3" name="Google Shape;84;p13">
            <a:extLst>
              <a:ext uri="{FF2B5EF4-FFF2-40B4-BE49-F238E27FC236}">
                <a16:creationId xmlns:a16="http://schemas.microsoft.com/office/drawing/2014/main" id="{E39B43F6-43B6-4F56-8733-3878B5D13B58}"/>
              </a:ext>
            </a:extLst>
          </p:cNvPr>
          <p:cNvGrpSpPr/>
          <p:nvPr/>
        </p:nvGrpSpPr>
        <p:grpSpPr>
          <a:xfrm>
            <a:off x="0" y="6631263"/>
            <a:ext cx="12192000" cy="277355"/>
            <a:chOff x="0" y="6631263"/>
            <a:chExt cx="12192000" cy="277355"/>
          </a:xfrm>
        </p:grpSpPr>
        <p:grpSp>
          <p:nvGrpSpPr>
            <p:cNvPr id="14" name="Google Shape;85;p13">
              <a:extLst>
                <a:ext uri="{FF2B5EF4-FFF2-40B4-BE49-F238E27FC236}">
                  <a16:creationId xmlns:a16="http://schemas.microsoft.com/office/drawing/2014/main" id="{524C3849-B683-4BB4-ACCC-97BD82F7789D}"/>
                </a:ext>
              </a:extLst>
            </p:cNvPr>
            <p:cNvGrpSpPr/>
            <p:nvPr/>
          </p:nvGrpSpPr>
          <p:grpSpPr>
            <a:xfrm>
              <a:off x="0" y="6631619"/>
              <a:ext cx="12192000" cy="266483"/>
              <a:chOff x="0" y="6328607"/>
              <a:chExt cx="12192000" cy="569496"/>
            </a:xfrm>
          </p:grpSpPr>
          <p:sp>
            <p:nvSpPr>
              <p:cNvPr id="17" name="Google Shape;86;p13">
                <a:extLst>
                  <a:ext uri="{FF2B5EF4-FFF2-40B4-BE49-F238E27FC236}">
                    <a16:creationId xmlns:a16="http://schemas.microsoft.com/office/drawing/2014/main" id="{CF1A5662-E880-4EA0-AA83-E4681610DE0F}"/>
                  </a:ext>
                </a:extLst>
              </p:cNvPr>
              <p:cNvSpPr/>
              <p:nvPr/>
            </p:nvSpPr>
            <p:spPr>
              <a:xfrm>
                <a:off x="0" y="6328608"/>
                <a:ext cx="6096000" cy="5694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7;p13">
                <a:extLst>
                  <a:ext uri="{FF2B5EF4-FFF2-40B4-BE49-F238E27FC236}">
                    <a16:creationId xmlns:a16="http://schemas.microsoft.com/office/drawing/2014/main" id="{D2FAC095-EDF0-4DBA-B627-F6AB17CD9882}"/>
                  </a:ext>
                </a:extLst>
              </p:cNvPr>
              <p:cNvSpPr/>
              <p:nvPr/>
            </p:nvSpPr>
            <p:spPr>
              <a:xfrm>
                <a:off x="6096000" y="6328607"/>
                <a:ext cx="6096000" cy="569495"/>
              </a:xfrm>
              <a:prstGeom prst="rect">
                <a:avLst/>
              </a:prstGeom>
              <a:solidFill>
                <a:srgbClr val="3088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88;p13">
              <a:extLst>
                <a:ext uri="{FF2B5EF4-FFF2-40B4-BE49-F238E27FC236}">
                  <a16:creationId xmlns:a16="http://schemas.microsoft.com/office/drawing/2014/main" id="{5B76C7B7-CA85-461D-A7A5-E4E35BC9C719}"/>
                </a:ext>
              </a:extLst>
            </p:cNvPr>
            <p:cNvSpPr txBox="1"/>
            <p:nvPr/>
          </p:nvSpPr>
          <p:spPr>
            <a:xfrm>
              <a:off x="6211410" y="6631263"/>
              <a:ext cx="2353470" cy="236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200"/>
              </a:pPr>
              <a:r>
                <a:rPr lang="en-US" altLang="ko-KR" sz="1200" dirty="0">
                  <a:solidFill>
                    <a:schemeClr val="lt1"/>
                  </a:solidFill>
                </a:rPr>
                <a:t>2019-1 </a:t>
              </a:r>
              <a:r>
                <a:rPr lang="en-US" altLang="ko-KR" sz="1200" dirty="0">
                  <a:solidFill>
                    <a:schemeClr val="bg1"/>
                  </a:solidFill>
                </a:rPr>
                <a:t>Multivariate Analysis 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9;p13">
              <a:extLst>
                <a:ext uri="{FF2B5EF4-FFF2-40B4-BE49-F238E27FC236}">
                  <a16:creationId xmlns:a16="http://schemas.microsoft.com/office/drawing/2014/main" id="{0F9D7E8C-6375-4410-9A54-6D682E5E0AF9}"/>
                </a:ext>
              </a:extLst>
            </p:cNvPr>
            <p:cNvSpPr txBox="1"/>
            <p:nvPr/>
          </p:nvSpPr>
          <p:spPr>
            <a:xfrm>
              <a:off x="4630987" y="6631619"/>
              <a:ext cx="13227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EunJin Lee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890B6A0D-5FB1-4C56-BC92-86328857AB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13147" y="657699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38223-2862-4E1F-87B3-30351291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8" y="1571625"/>
            <a:ext cx="118967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5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1985</Words>
  <Application>Microsoft Office PowerPoint</Application>
  <PresentationFormat>와이드스크린</PresentationFormat>
  <Paragraphs>333</Paragraphs>
  <Slides>31</Slides>
  <Notes>31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EunJin</cp:lastModifiedBy>
  <cp:revision>155</cp:revision>
  <dcterms:modified xsi:type="dcterms:W3CDTF">2019-06-09T16:50:06Z</dcterms:modified>
</cp:coreProperties>
</file>